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8" r:id="rId4"/>
    <p:sldId id="260" r:id="rId5"/>
    <p:sldId id="261" r:id="rId6"/>
    <p:sldId id="262" r:id="rId7"/>
    <p:sldId id="263" r:id="rId8"/>
    <p:sldId id="268" r:id="rId9"/>
    <p:sldId id="264" r:id="rId10"/>
    <p:sldId id="266" r:id="rId11"/>
    <p:sldId id="269" r:id="rId12"/>
    <p:sldId id="270" r:id="rId13"/>
    <p:sldId id="27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uhammad" initials="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commentAuthors" Target="commentAuthors.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_rels/data1.xml.rels><?xml version="1.0" encoding="UTF-8" standalone="yes"?>
<Relationships xmlns="http://schemas.openxmlformats.org/package/2006/relationships"><Relationship Id="rId4" Type="http://schemas.openxmlformats.org/officeDocument/2006/relationships/image" Target="../media/image15.jpeg"/><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image" Target="../media/image12.jpeg"/></Relationships>
</file>

<file path=ppt/diagrams/_rels/drawing1.xml.rels><?xml version="1.0" encoding="UTF-8" standalone="yes"?>
<Relationships xmlns="http://schemas.openxmlformats.org/package/2006/relationships"><Relationship Id="rId4" Type="http://schemas.openxmlformats.org/officeDocument/2006/relationships/image" Target="../media/image15.jpeg"/><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image" Target="../media/image12.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B12749CD-997D-4BF4-A74F-CAB731EDAECB}" type="doc">
      <dgm:prSet/>
      <dgm:spPr/>
      <dgm:t>
        <a:bodyPr/>
        <a:p>
          <a:endParaRPr altLang="en-US"/>
        </a:p>
      </dgm:t>
    </dgm:pt>
    <dgm:pt modelId="{46F8480E-82F0-4B69-BC89-CEED0872C840}">
      <dgm:prSet/>
      <dgm:spPr/>
      <dgm:t>
        <a:bodyPr/>
        <a:p>
          <a:r>
            <a:rPr lang="en-US" b="0" i="0" u="none" baseline="0">
              <a:rtl val="0"/>
            </a:rPr>
            <a:t>1. VR / AR Developement team: Creates Quality and immersive experience with up to date technology.</a:t>
          </a:r>
          <a:endParaRPr altLang="en-US"/>
        </a:p>
      </dgm:t>
    </dgm:pt>
    <dgm:pt modelId="{5539F9A7-0DF6-453A-84F0-E9E2292D32D4}" cxnId="{CC0CA683-363E-4CFF-8985-2346FC8B0169}" type="parTrans">
      <dgm:prSet/>
      <dgm:spPr/>
    </dgm:pt>
    <dgm:pt modelId="{910744DE-AD68-48D5-866A-24F8C735B544}" cxnId="{CC0CA683-363E-4CFF-8985-2346FC8B0169}" type="sibTrans">
      <dgm:prSet/>
      <dgm:spPr/>
    </dgm:pt>
    <dgm:pt modelId="{CC8CEDB0-86D6-4AE9-999D-FBA865045423}">
      <dgm:prSet/>
      <dgm:spPr/>
      <dgm:t>
        <a:bodyPr/>
        <a:p>
          <a:r>
            <a:rPr lang="en-US" b="0" i="0" u="none" baseline="0">
              <a:rtl val="0"/>
            </a:rPr>
            <a:t>2. Quality Assurance team: Ensuring the highest standards of virtual and augmented reality.</a:t>
          </a:r>
          <a:endParaRPr altLang="en-US"/>
        </a:p>
      </dgm:t>
    </dgm:pt>
    <dgm:pt modelId="{5483FCCB-AF2B-4FD8-B8B1-DB7D8E0948F6}" cxnId="{44BC331E-FECE-49A8-9EC3-9F8BF3107ECD}" type="parTrans">
      <dgm:prSet/>
      <dgm:spPr/>
    </dgm:pt>
    <dgm:pt modelId="{94B531A0-8BEF-45D4-A41C-0CF59B913BF1}" cxnId="{44BC331E-FECE-49A8-9EC3-9F8BF3107ECD}" type="sibTrans">
      <dgm:prSet/>
      <dgm:spPr/>
    </dgm:pt>
    <dgm:pt modelId="{725B3737-0DF2-4C87-98CA-C54E11C175FB}">
      <dgm:prSet/>
      <dgm:spPr/>
      <dgm:t>
        <a:bodyPr/>
        <a:p>
          <a:r>
            <a:rPr lang="en-US" b="0" i="0" u="none" baseline="0">
              <a:rtl val="0"/>
            </a:rPr>
            <a:t>3. Marketing and Sales team: Promoting VR / AR solutions and client engagement. </a:t>
          </a:r>
          <a:endParaRPr altLang="en-US"/>
        </a:p>
      </dgm:t>
    </dgm:pt>
    <dgm:pt modelId="{98C1F611-21E2-4F49-A940-6D0C1C604E0B}" cxnId="{33C38406-9FAB-4243-91F5-3F9F9BBF3215}" type="parTrans">
      <dgm:prSet/>
      <dgm:spPr/>
    </dgm:pt>
    <dgm:pt modelId="{4BB6A1EA-6B64-43CF-A1F7-612115DDC834}" cxnId="{33C38406-9FAB-4243-91F5-3F9F9BBF3215}" type="sibTrans">
      <dgm:prSet/>
      <dgm:spPr/>
    </dgm:pt>
    <dgm:pt modelId="{FBA99E54-694C-4D66-B6DE-5D6E1ED62635}">
      <dgm:prSet/>
      <dgm:spPr/>
      <dgm:t>
        <a:bodyPr/>
        <a:p>
          <a:r>
            <a:rPr lang="en-US" b="0" i="0" u="none" baseline="0">
              <a:rtl val="0"/>
            </a:rPr>
            <a:t>4. Research and Development team: Exploring emerging technologies and pushing the boundaries of VR/AR.</a:t>
          </a:r>
          <a:endParaRPr altLang="en-US"/>
        </a:p>
      </dgm:t>
    </dgm:pt>
    <dgm:pt modelId="{EDF7AD1A-58FA-49BA-8F64-4AC5EBEE24E7}" cxnId="{55ED0E5F-AAAE-472D-B684-1DC6483C4993}" type="parTrans">
      <dgm:prSet/>
      <dgm:spPr/>
    </dgm:pt>
    <dgm:pt modelId="{93583551-8C44-4E8D-825B-72A6215A5466}" cxnId="{55ED0E5F-AAAE-472D-B684-1DC6483C4993}" type="sibTrans">
      <dgm:prSet/>
      <dgm:spPr/>
    </dgm:pt>
    <dgm:pt modelId="{592D2BE2-D105-4C01-A5F8-A96E246EA783}" type="pres">
      <dgm:prSet presAssocID="{B12749CD-997D-4BF4-A74F-CAB731EDAECB}" presName="Name0" presStyleCnt="0">
        <dgm:presLayoutVars>
          <dgm:dir/>
          <dgm:resizeHandles val="exact"/>
        </dgm:presLayoutVars>
      </dgm:prSet>
      <dgm:spPr/>
    </dgm:pt>
    <dgm:pt modelId="{AED1A5D2-C96B-42BB-B9A4-101C51EBE986}" type="pres">
      <dgm:prSet presAssocID="{B12749CD-997D-4BF4-A74F-CAB731EDAECB}" presName="fgShape" presStyleLbl="fgShp" presStyleIdx="0" presStyleCnt="1"/>
      <dgm:spPr/>
    </dgm:pt>
    <dgm:pt modelId="{8FC4A01E-B8FD-49D8-8677-7873C0C8C73D}" type="pres">
      <dgm:prSet presAssocID="{B12749CD-997D-4BF4-A74F-CAB731EDAECB}" presName="linComp" presStyleCnt="0"/>
      <dgm:spPr/>
    </dgm:pt>
    <dgm:pt modelId="{4C4F715C-1CAA-4498-A358-6F7F6E0279A8}" type="pres">
      <dgm:prSet presAssocID="{46F8480E-82F0-4B69-BC89-CEED0872C840}" presName="compNode" presStyleCnt="0"/>
      <dgm:spPr/>
    </dgm:pt>
    <dgm:pt modelId="{5F0DA5E1-FDAA-4AD3-AB00-E1F267A9700D}" type="pres">
      <dgm:prSet presAssocID="{46F8480E-82F0-4B69-BC89-CEED0872C840}" presName="bkgdShape" presStyleLbl="node1" presStyleIdx="0" presStyleCnt="4"/>
      <dgm:spPr/>
    </dgm:pt>
    <dgm:pt modelId="{FF2986A9-15F6-45A9-AB6F-5C90F2457980}" type="pres">
      <dgm:prSet presAssocID="{46F8480E-82F0-4B69-BC89-CEED0872C840}" presName="nodeTx" presStyleCnt="0">
        <dgm:presLayoutVars>
          <dgm:bulletEnabled val="1"/>
        </dgm:presLayoutVars>
      </dgm:prSet>
      <dgm:spPr/>
    </dgm:pt>
    <dgm:pt modelId="{B2993196-615D-469C-AFE3-DA9F305BD735}" type="pres">
      <dgm:prSet presAssocID="{46F8480E-82F0-4B69-BC89-CEED0872C840}" presName="invisiNode" presStyleCnt="0"/>
      <dgm:spPr/>
    </dgm:pt>
    <dgm:pt modelId="{78D018AD-B643-419E-813A-4D63A52E8861}" type="pres">
      <dgm:prSet presAssocID="{46F8480E-82F0-4B69-BC89-CEED0872C840}" presName="imagNode" presStyleLbl="fgImgPlace1" presStyleIdx="0" presStyleCnt="4"/>
      <dgm:spPr>
        <a:blipFill>
          <a:blip xmlns:r="http://schemas.openxmlformats.org/officeDocument/2006/relationships" r:embed="rId1"/>
          <a:stretch>
            <a:fillRect/>
          </a:stretch>
        </a:blipFill>
      </dgm:spPr>
    </dgm:pt>
    <dgm:pt modelId="{7DAA8E47-FDA5-4658-9685-AE76F1081FD4}" type="pres">
      <dgm:prSet presAssocID="{910744DE-AD68-48D5-866A-24F8C735B544}" presName="sibTrans" presStyleCnt="0"/>
      <dgm:spPr/>
    </dgm:pt>
    <dgm:pt modelId="{1EC97807-7136-478A-B5BE-381E7389F287}" type="pres">
      <dgm:prSet presAssocID="{CC8CEDB0-86D6-4AE9-999D-FBA865045423}" presName="compNode" presStyleCnt="0"/>
      <dgm:spPr/>
    </dgm:pt>
    <dgm:pt modelId="{CB4051B3-8BAF-4042-931F-6BF0CE5FA90D}" type="pres">
      <dgm:prSet presAssocID="{CC8CEDB0-86D6-4AE9-999D-FBA865045423}" presName="bkgdShape" presStyleLbl="node1" presStyleIdx="1" presStyleCnt="4"/>
      <dgm:spPr/>
    </dgm:pt>
    <dgm:pt modelId="{322E72EA-39AE-4FF8-B9AE-7E779D488F2B}" type="pres">
      <dgm:prSet presAssocID="{CC8CEDB0-86D6-4AE9-999D-FBA865045423}" presName="nodeTx" presStyleCnt="0">
        <dgm:presLayoutVars>
          <dgm:bulletEnabled val="1"/>
        </dgm:presLayoutVars>
      </dgm:prSet>
      <dgm:spPr/>
    </dgm:pt>
    <dgm:pt modelId="{BFAE13F0-E2A8-4D2A-BEDC-2E3251439496}" type="pres">
      <dgm:prSet presAssocID="{CC8CEDB0-86D6-4AE9-999D-FBA865045423}" presName="invisiNode" presStyleCnt="0"/>
      <dgm:spPr/>
    </dgm:pt>
    <dgm:pt modelId="{07443AD5-2611-458C-82BF-B04BB389B9EF}" type="pres">
      <dgm:prSet presAssocID="{CC8CEDB0-86D6-4AE9-999D-FBA865045423}" presName="imagNode" presStyleLbl="fgImgPlace1" presStyleIdx="1" presStyleCnt="4"/>
      <dgm:spPr>
        <a:blipFill>
          <a:blip xmlns:r="http://schemas.openxmlformats.org/officeDocument/2006/relationships" r:embed="rId2"/>
          <a:stretch>
            <a:fillRect/>
          </a:stretch>
        </a:blipFill>
      </dgm:spPr>
    </dgm:pt>
    <dgm:pt modelId="{FF60071F-7270-4087-83B3-C721B8360FD8}" type="pres">
      <dgm:prSet presAssocID="{94B531A0-8BEF-45D4-A41C-0CF59B913BF1}" presName="sibTrans" presStyleCnt="0"/>
      <dgm:spPr/>
    </dgm:pt>
    <dgm:pt modelId="{EF771CF2-2533-4E6D-84FA-E9BB7429AEBD}" type="pres">
      <dgm:prSet presAssocID="{725B3737-0DF2-4C87-98CA-C54E11C175FB}" presName="compNode" presStyleCnt="0"/>
      <dgm:spPr/>
    </dgm:pt>
    <dgm:pt modelId="{6DFDA6FF-7997-468F-B5FA-8170F8247DB3}" type="pres">
      <dgm:prSet presAssocID="{725B3737-0DF2-4C87-98CA-C54E11C175FB}" presName="bkgdShape" presStyleLbl="node1" presStyleIdx="2" presStyleCnt="4"/>
      <dgm:spPr/>
    </dgm:pt>
    <dgm:pt modelId="{9CE5EE6B-3D6F-440B-8764-664638153A84}" type="pres">
      <dgm:prSet presAssocID="{725B3737-0DF2-4C87-98CA-C54E11C175FB}" presName="nodeTx" presStyleCnt="0">
        <dgm:presLayoutVars>
          <dgm:bulletEnabled val="1"/>
        </dgm:presLayoutVars>
      </dgm:prSet>
      <dgm:spPr/>
    </dgm:pt>
    <dgm:pt modelId="{BA7A9373-0329-47E9-AF27-8067B4AC94AE}" type="pres">
      <dgm:prSet presAssocID="{725B3737-0DF2-4C87-98CA-C54E11C175FB}" presName="invisiNode" presStyleCnt="0"/>
      <dgm:spPr/>
    </dgm:pt>
    <dgm:pt modelId="{592841D4-E909-4438-A84F-7040F25A524C}" type="pres">
      <dgm:prSet presAssocID="{725B3737-0DF2-4C87-98CA-C54E11C175FB}" presName="imagNode" presStyleLbl="fgImgPlace1" presStyleIdx="2" presStyleCnt="4"/>
      <dgm:spPr>
        <a:blipFill>
          <a:blip xmlns:r="http://schemas.openxmlformats.org/officeDocument/2006/relationships" r:embed="rId3"/>
          <a:stretch>
            <a:fillRect/>
          </a:stretch>
        </a:blipFill>
      </dgm:spPr>
    </dgm:pt>
    <dgm:pt modelId="{A8789445-C726-45D4-BE55-E1AAD05390AC}" type="pres">
      <dgm:prSet presAssocID="{4BB6A1EA-6B64-43CF-A1F7-612115DDC834}" presName="sibTrans" presStyleCnt="0"/>
      <dgm:spPr/>
    </dgm:pt>
    <dgm:pt modelId="{9F07F378-E1C4-4C32-ABB5-B2BC63ED63E8}" type="pres">
      <dgm:prSet presAssocID="{FBA99E54-694C-4D66-B6DE-5D6E1ED62635}" presName="compNode" presStyleCnt="0"/>
      <dgm:spPr/>
    </dgm:pt>
    <dgm:pt modelId="{0A5D37F5-13EB-4E1E-A407-59B4C83D7D75}" type="pres">
      <dgm:prSet presAssocID="{FBA99E54-694C-4D66-B6DE-5D6E1ED62635}" presName="bkgdShape" presStyleLbl="node1" presStyleIdx="3" presStyleCnt="4"/>
      <dgm:spPr/>
    </dgm:pt>
    <dgm:pt modelId="{B95EB810-DFDE-4411-9E39-2990CF3D0B7E}" type="pres">
      <dgm:prSet presAssocID="{FBA99E54-694C-4D66-B6DE-5D6E1ED62635}" presName="nodeTx" presStyleCnt="0">
        <dgm:presLayoutVars>
          <dgm:bulletEnabled val="1"/>
        </dgm:presLayoutVars>
      </dgm:prSet>
      <dgm:spPr/>
    </dgm:pt>
    <dgm:pt modelId="{9AC9D94F-B4DC-4D04-85E6-91CEE8B8006B}" type="pres">
      <dgm:prSet presAssocID="{FBA99E54-694C-4D66-B6DE-5D6E1ED62635}" presName="invisiNode" presStyleCnt="0"/>
      <dgm:spPr/>
    </dgm:pt>
    <dgm:pt modelId="{F54B0028-56D5-4275-A2EC-1BB07F4139A6}" type="pres">
      <dgm:prSet presAssocID="{FBA99E54-694C-4D66-B6DE-5D6E1ED62635}" presName="imagNode" presStyleLbl="fgImgPlace1" presStyleIdx="3" presStyleCnt="4"/>
      <dgm:spPr>
        <a:blipFill>
          <a:blip xmlns:r="http://schemas.openxmlformats.org/officeDocument/2006/relationships" r:embed="rId4"/>
          <a:stretch>
            <a:fillRect/>
          </a:stretch>
        </a:blipFill>
      </dgm:spPr>
    </dgm:pt>
  </dgm:ptLst>
  <dgm:cxnLst>
    <dgm:cxn modelId="{CC0CA683-363E-4CFF-8985-2346FC8B0169}" srcId="{B12749CD-997D-4BF4-A74F-CAB731EDAECB}" destId="{46F8480E-82F0-4B69-BC89-CEED0872C840}" srcOrd="0" destOrd="0" parTransId="{5539F9A7-0DF6-453A-84F0-E9E2292D32D4}" sibTransId="{910744DE-AD68-48D5-866A-24F8C735B544}"/>
    <dgm:cxn modelId="{44BC331E-FECE-49A8-9EC3-9F8BF3107ECD}" srcId="{B12749CD-997D-4BF4-A74F-CAB731EDAECB}" destId="{CC8CEDB0-86D6-4AE9-999D-FBA865045423}" srcOrd="1" destOrd="0" parTransId="{5483FCCB-AF2B-4FD8-B8B1-DB7D8E0948F6}" sibTransId="{94B531A0-8BEF-45D4-A41C-0CF59B913BF1}"/>
    <dgm:cxn modelId="{33C38406-9FAB-4243-91F5-3F9F9BBF3215}" srcId="{B12749CD-997D-4BF4-A74F-CAB731EDAECB}" destId="{725B3737-0DF2-4C87-98CA-C54E11C175FB}" srcOrd="2" destOrd="0" parTransId="{98C1F611-21E2-4F49-A940-6D0C1C604E0B}" sibTransId="{4BB6A1EA-6B64-43CF-A1F7-612115DDC834}"/>
    <dgm:cxn modelId="{55ED0E5F-AAAE-472D-B684-1DC6483C4993}" srcId="{B12749CD-997D-4BF4-A74F-CAB731EDAECB}" destId="{FBA99E54-694C-4D66-B6DE-5D6E1ED62635}" srcOrd="3" destOrd="0" parTransId="{EDF7AD1A-58FA-49BA-8F64-4AC5EBEE24E7}" sibTransId="{93583551-8C44-4E8D-825B-72A6215A5466}"/>
    <dgm:cxn modelId="{44E287E3-08F3-4C79-8AF0-94F0614B283B}" type="presOf" srcId="{B12749CD-997D-4BF4-A74F-CAB731EDAECB}" destId="{592D2BE2-D105-4C01-A5F8-A96E246EA783}" srcOrd="0" destOrd="0" presId="urn:microsoft.com/office/officeart/2005/8/layout/hList7"/>
    <dgm:cxn modelId="{A971027F-9169-4E84-9B60-6057EFB438CA}" type="presParOf" srcId="{592D2BE2-D105-4C01-A5F8-A96E246EA783}" destId="{AED1A5D2-C96B-42BB-B9A4-101C51EBE986}" srcOrd="0" destOrd="0" presId="urn:microsoft.com/office/officeart/2005/8/layout/hList7"/>
    <dgm:cxn modelId="{9A199261-ABA0-4ECA-BCE7-5719779FBAF6}" type="presParOf" srcId="{592D2BE2-D105-4C01-A5F8-A96E246EA783}" destId="{8FC4A01E-B8FD-49D8-8677-7873C0C8C73D}" srcOrd="1" destOrd="0" presId="urn:microsoft.com/office/officeart/2005/8/layout/hList7"/>
    <dgm:cxn modelId="{3F57565C-8E62-4513-B6DE-1D4D68E2D1EF}" type="presParOf" srcId="{8FC4A01E-B8FD-49D8-8677-7873C0C8C73D}" destId="{4C4F715C-1CAA-4498-A358-6F7F6E0279A8}" srcOrd="0" destOrd="1" presId="urn:microsoft.com/office/officeart/2005/8/layout/hList7"/>
    <dgm:cxn modelId="{820FFA5D-5704-4EBF-BC56-06E37EEE6E23}" type="presParOf" srcId="{4C4F715C-1CAA-4498-A358-6F7F6E0279A8}" destId="{5F0DA5E1-FDAA-4AD3-AB00-E1F267A9700D}" srcOrd="0" destOrd="0" presId="urn:microsoft.com/office/officeart/2005/8/layout/hList7"/>
    <dgm:cxn modelId="{C8BDE212-225D-4FD9-8010-F420BB85B654}" type="presOf" srcId="{46F8480E-82F0-4B69-BC89-CEED0872C840}" destId="{5F0DA5E1-FDAA-4AD3-AB00-E1F267A9700D}" srcOrd="0" destOrd="0" presId="urn:microsoft.com/office/officeart/2005/8/layout/hList7"/>
    <dgm:cxn modelId="{A0B9993A-E176-463C-AA67-4A6DC8B66C3D}" type="presParOf" srcId="{4C4F715C-1CAA-4498-A358-6F7F6E0279A8}" destId="{FF2986A9-15F6-45A9-AB6F-5C90F2457980}" srcOrd="1" destOrd="0" presId="urn:microsoft.com/office/officeart/2005/8/layout/hList7"/>
    <dgm:cxn modelId="{26687919-9F73-47E3-98CB-43BFE658F301}" type="presOf" srcId="{46F8480E-82F0-4B69-BC89-CEED0872C840}" destId="{FF2986A9-15F6-45A9-AB6F-5C90F2457980}" srcOrd="1" destOrd="0" presId="urn:microsoft.com/office/officeart/2005/8/layout/hList7"/>
    <dgm:cxn modelId="{7B1FD1E2-3B82-4917-B345-9C6A68CA717B}" type="presParOf" srcId="{4C4F715C-1CAA-4498-A358-6F7F6E0279A8}" destId="{B2993196-615D-469C-AFE3-DA9F305BD735}" srcOrd="2" destOrd="0" presId="urn:microsoft.com/office/officeart/2005/8/layout/hList7"/>
    <dgm:cxn modelId="{5501B70E-5AC9-45E4-B8F6-83BBCC33BF9D}" type="presParOf" srcId="{4C4F715C-1CAA-4498-A358-6F7F6E0279A8}" destId="{78D018AD-B643-419E-813A-4D63A52E8861}" srcOrd="3" destOrd="0" presId="urn:microsoft.com/office/officeart/2005/8/layout/hList7"/>
    <dgm:cxn modelId="{EFCF04EC-1E2F-4240-9BDF-AD23D00E03A4}" type="presParOf" srcId="{8FC4A01E-B8FD-49D8-8677-7873C0C8C73D}" destId="{7DAA8E47-FDA5-4658-9685-AE76F1081FD4}" srcOrd="1" destOrd="1" presId="urn:microsoft.com/office/officeart/2005/8/layout/hList7"/>
    <dgm:cxn modelId="{AA4D14D7-4EAA-484C-9E95-07ECF15617BF}" type="presOf" srcId="{910744DE-AD68-48D5-866A-24F8C735B544}" destId="{7DAA8E47-FDA5-4658-9685-AE76F1081FD4}" srcOrd="0" destOrd="0" presId="urn:microsoft.com/office/officeart/2005/8/layout/hList7"/>
    <dgm:cxn modelId="{C306EA1C-BA1D-44F7-9FFD-4D53D9C8099B}" type="presParOf" srcId="{8FC4A01E-B8FD-49D8-8677-7873C0C8C73D}" destId="{1EC97807-7136-478A-B5BE-381E7389F287}" srcOrd="2" destOrd="1" presId="urn:microsoft.com/office/officeart/2005/8/layout/hList7"/>
    <dgm:cxn modelId="{8C183A59-C32E-4E29-9DBF-B74A4FA0C616}" type="presParOf" srcId="{1EC97807-7136-478A-B5BE-381E7389F287}" destId="{CB4051B3-8BAF-4042-931F-6BF0CE5FA90D}" srcOrd="0" destOrd="2" presId="urn:microsoft.com/office/officeart/2005/8/layout/hList7"/>
    <dgm:cxn modelId="{92DDDA5B-EAFF-4BCE-BDAC-9B7834B68F3D}" type="presOf" srcId="{CC8CEDB0-86D6-4AE9-999D-FBA865045423}" destId="{CB4051B3-8BAF-4042-931F-6BF0CE5FA90D}" srcOrd="0" destOrd="0" presId="urn:microsoft.com/office/officeart/2005/8/layout/hList7"/>
    <dgm:cxn modelId="{B4541E21-6CEE-41AE-8792-1C86603433FC}" type="presParOf" srcId="{1EC97807-7136-478A-B5BE-381E7389F287}" destId="{322E72EA-39AE-4FF8-B9AE-7E779D488F2B}" srcOrd="1" destOrd="2" presId="urn:microsoft.com/office/officeart/2005/8/layout/hList7"/>
    <dgm:cxn modelId="{B5853A97-3CB5-4AD0-979D-FEDBE4CDAB51}" type="presOf" srcId="{CC8CEDB0-86D6-4AE9-999D-FBA865045423}" destId="{322E72EA-39AE-4FF8-B9AE-7E779D488F2B}" srcOrd="1" destOrd="0" presId="urn:microsoft.com/office/officeart/2005/8/layout/hList7"/>
    <dgm:cxn modelId="{C9D2AFBB-4B18-40AE-B440-85A18E7A4CB9}" type="presParOf" srcId="{1EC97807-7136-478A-B5BE-381E7389F287}" destId="{BFAE13F0-E2A8-4D2A-BEDC-2E3251439496}" srcOrd="2" destOrd="2" presId="urn:microsoft.com/office/officeart/2005/8/layout/hList7"/>
    <dgm:cxn modelId="{D793FC60-5E1E-4712-8E93-646B2092B6A6}" type="presParOf" srcId="{1EC97807-7136-478A-B5BE-381E7389F287}" destId="{07443AD5-2611-458C-82BF-B04BB389B9EF}" srcOrd="3" destOrd="2" presId="urn:microsoft.com/office/officeart/2005/8/layout/hList7"/>
    <dgm:cxn modelId="{00CE60C4-9B01-41E0-91C5-01E566670E53}" type="presParOf" srcId="{8FC4A01E-B8FD-49D8-8677-7873C0C8C73D}" destId="{FF60071F-7270-4087-83B3-C721B8360FD8}" srcOrd="3" destOrd="1" presId="urn:microsoft.com/office/officeart/2005/8/layout/hList7"/>
    <dgm:cxn modelId="{1BF20E45-B45C-44AA-945D-64CF20711A02}" type="presOf" srcId="{94B531A0-8BEF-45D4-A41C-0CF59B913BF1}" destId="{FF60071F-7270-4087-83B3-C721B8360FD8}" srcOrd="0" destOrd="0" presId="urn:microsoft.com/office/officeart/2005/8/layout/hList7"/>
    <dgm:cxn modelId="{576B616A-3534-4DF7-921E-5D030F9CA210}" type="presParOf" srcId="{8FC4A01E-B8FD-49D8-8677-7873C0C8C73D}" destId="{EF771CF2-2533-4E6D-84FA-E9BB7429AEBD}" srcOrd="4" destOrd="1" presId="urn:microsoft.com/office/officeart/2005/8/layout/hList7"/>
    <dgm:cxn modelId="{69F1930C-F4EE-4C6A-8A8E-42D59AAC36DA}" type="presParOf" srcId="{EF771CF2-2533-4E6D-84FA-E9BB7429AEBD}" destId="{6DFDA6FF-7997-468F-B5FA-8170F8247DB3}" srcOrd="0" destOrd="4" presId="urn:microsoft.com/office/officeart/2005/8/layout/hList7"/>
    <dgm:cxn modelId="{5825435D-7219-407C-BEE5-5692D12BAA58}" type="presOf" srcId="{725B3737-0DF2-4C87-98CA-C54E11C175FB}" destId="{6DFDA6FF-7997-468F-B5FA-8170F8247DB3}" srcOrd="0" destOrd="0" presId="urn:microsoft.com/office/officeart/2005/8/layout/hList7"/>
    <dgm:cxn modelId="{33EE7418-51F8-4756-A561-9A9F9ECEA5CC}" type="presParOf" srcId="{EF771CF2-2533-4E6D-84FA-E9BB7429AEBD}" destId="{9CE5EE6B-3D6F-440B-8764-664638153A84}" srcOrd="1" destOrd="4" presId="urn:microsoft.com/office/officeart/2005/8/layout/hList7"/>
    <dgm:cxn modelId="{47A3A1F9-2BAF-4221-B84E-17BC47E157A6}" type="presOf" srcId="{725B3737-0DF2-4C87-98CA-C54E11C175FB}" destId="{9CE5EE6B-3D6F-440B-8764-664638153A84}" srcOrd="1" destOrd="0" presId="urn:microsoft.com/office/officeart/2005/8/layout/hList7"/>
    <dgm:cxn modelId="{4E334C88-167B-4B00-9793-BA950EEEAD0F}" type="presParOf" srcId="{EF771CF2-2533-4E6D-84FA-E9BB7429AEBD}" destId="{BA7A9373-0329-47E9-AF27-8067B4AC94AE}" srcOrd="2" destOrd="4" presId="urn:microsoft.com/office/officeart/2005/8/layout/hList7"/>
    <dgm:cxn modelId="{39B18F48-C8A8-4801-BDAD-0C72374F574B}" type="presParOf" srcId="{EF771CF2-2533-4E6D-84FA-E9BB7429AEBD}" destId="{592841D4-E909-4438-A84F-7040F25A524C}" srcOrd="3" destOrd="4" presId="urn:microsoft.com/office/officeart/2005/8/layout/hList7"/>
    <dgm:cxn modelId="{5AEA9D3D-A147-46D6-BEC9-D40786D1A944}" type="presParOf" srcId="{8FC4A01E-B8FD-49D8-8677-7873C0C8C73D}" destId="{A8789445-C726-45D4-BE55-E1AAD05390AC}" srcOrd="5" destOrd="1" presId="urn:microsoft.com/office/officeart/2005/8/layout/hList7"/>
    <dgm:cxn modelId="{A1A55C64-5D0C-4C2E-B496-CCCEE637A3D7}" type="presOf" srcId="{4BB6A1EA-6B64-43CF-A1F7-612115DDC834}" destId="{A8789445-C726-45D4-BE55-E1AAD05390AC}" srcOrd="0" destOrd="0" presId="urn:microsoft.com/office/officeart/2005/8/layout/hList7"/>
    <dgm:cxn modelId="{EA2AB972-56DC-4421-8662-890E49598593}" type="presParOf" srcId="{8FC4A01E-B8FD-49D8-8677-7873C0C8C73D}" destId="{9F07F378-E1C4-4C32-ABB5-B2BC63ED63E8}" srcOrd="6" destOrd="1" presId="urn:microsoft.com/office/officeart/2005/8/layout/hList7"/>
    <dgm:cxn modelId="{58F2E87A-9CDF-4568-A7DB-BE4D24F998ED}" type="presParOf" srcId="{9F07F378-E1C4-4C32-ABB5-B2BC63ED63E8}" destId="{0A5D37F5-13EB-4E1E-A407-59B4C83D7D75}" srcOrd="0" destOrd="6" presId="urn:microsoft.com/office/officeart/2005/8/layout/hList7"/>
    <dgm:cxn modelId="{D286D88C-0F50-4020-B4AE-BBA7DA910796}" type="presOf" srcId="{FBA99E54-694C-4D66-B6DE-5D6E1ED62635}" destId="{0A5D37F5-13EB-4E1E-A407-59B4C83D7D75}" srcOrd="0" destOrd="0" presId="urn:microsoft.com/office/officeart/2005/8/layout/hList7"/>
    <dgm:cxn modelId="{32247238-BC9B-44AF-BA08-B7D81782A53F}" type="presParOf" srcId="{9F07F378-E1C4-4C32-ABB5-B2BC63ED63E8}" destId="{B95EB810-DFDE-4411-9E39-2990CF3D0B7E}" srcOrd="1" destOrd="6" presId="urn:microsoft.com/office/officeart/2005/8/layout/hList7"/>
    <dgm:cxn modelId="{C995D83C-1CB1-40D1-8C6A-7C38827A4542}" type="presOf" srcId="{FBA99E54-694C-4D66-B6DE-5D6E1ED62635}" destId="{B95EB810-DFDE-4411-9E39-2990CF3D0B7E}" srcOrd="1" destOrd="0" presId="urn:microsoft.com/office/officeart/2005/8/layout/hList7"/>
    <dgm:cxn modelId="{984FAD01-4BAC-4641-B2D8-14699C2188A3}" type="presParOf" srcId="{9F07F378-E1C4-4C32-ABB5-B2BC63ED63E8}" destId="{9AC9D94F-B4DC-4D04-85E6-91CEE8B8006B}" srcOrd="2" destOrd="6" presId="urn:microsoft.com/office/officeart/2005/8/layout/hList7"/>
    <dgm:cxn modelId="{7E6751E3-846A-4B2B-820E-911CA62F3D69}" type="presParOf" srcId="{9F07F378-E1C4-4C32-ABB5-B2BC63ED63E8}" destId="{F54B0028-56D5-4275-A2EC-1BB07F4139A6}" srcOrd="3" destOrd="6" presId="urn:microsoft.com/office/officeart/2005/8/layout/hList7"/>
  </dgm:cxnLst>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819890" cy="4723765"/>
        <a:chOff x="0" y="0"/>
        <a:chExt cx="11819890" cy="4723765"/>
      </a:xfrm>
    </dsp:grpSpPr>
    <dsp:sp modelId="{5F0DA5E1-FDAA-4AD3-AB00-E1F267A9700D}">
      <dsp:nvSpPr>
        <dsp:cNvPr id="4" name="Rounded Rectangle 3"/>
        <dsp:cNvSpPr/>
      </dsp:nvSpPr>
      <dsp:spPr bwMode="white">
        <a:xfrm>
          <a:off x="0" y="0"/>
          <a:ext cx="2889949" cy="4723765"/>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135128" tIns="135128" rIns="135128" bIns="135128"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b="0" i="0" u="none" baseline="0">
              <a:rtl val="0"/>
            </a:rPr>
            <a:t>1. VR / AR Developement team: Creates Quality and immersive experience with up to date technology.</a:t>
          </a:r>
          <a:endParaRPr altLang="en-US"/>
        </a:p>
      </dsp:txBody>
      <dsp:txXfrm>
        <a:off x="0" y="0"/>
        <a:ext cx="2889949" cy="4723765"/>
      </dsp:txXfrm>
    </dsp:sp>
    <dsp:sp modelId="{78D018AD-B643-419E-813A-4D63A52E8861}">
      <dsp:nvSpPr>
        <dsp:cNvPr id="6" name="Oval 5"/>
        <dsp:cNvSpPr/>
      </dsp:nvSpPr>
      <dsp:spPr bwMode="white">
        <a:xfrm>
          <a:off x="658467" y="283426"/>
          <a:ext cx="1573014" cy="1573014"/>
        </a:xfrm>
        <a:prstGeom prst="ellipse">
          <a:avLst/>
        </a:prstGeom>
        <a:blipFill>
          <a:blip r:embed="rId1"/>
          <a:stretch>
            <a:fillRect/>
          </a:stretch>
        </a:blipFill>
      </dsp:spPr>
      <dsp:style>
        <a:lnRef idx="2">
          <a:schemeClr val="lt1"/>
        </a:lnRef>
        <a:fillRef idx="1">
          <a:schemeClr val="accent1">
            <a:tint val="50000"/>
          </a:schemeClr>
        </a:fillRef>
        <a:effectRef idx="0">
          <a:scrgbClr r="0" g="0" b="0"/>
        </a:effectRef>
        <a:fontRef idx="minor"/>
      </dsp:style>
      <dsp:txXfrm>
        <a:off x="658467" y="283426"/>
        <a:ext cx="1573014" cy="1573014"/>
      </dsp:txXfrm>
    </dsp:sp>
    <dsp:sp modelId="{CB4051B3-8BAF-4042-931F-6BF0CE5FA90D}">
      <dsp:nvSpPr>
        <dsp:cNvPr id="8" name="Rounded Rectangle 7"/>
        <dsp:cNvSpPr/>
      </dsp:nvSpPr>
      <dsp:spPr bwMode="white">
        <a:xfrm>
          <a:off x="2976647" y="0"/>
          <a:ext cx="2889949" cy="4723765"/>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135128" tIns="135128" rIns="135128" bIns="135128"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b="0" i="0" u="none" baseline="0">
              <a:rtl val="0"/>
            </a:rPr>
            <a:t>2. Quality Assurance team: Ensuring the highest standards of virtual and augmented reality.</a:t>
          </a:r>
          <a:endParaRPr altLang="en-US"/>
        </a:p>
      </dsp:txBody>
      <dsp:txXfrm>
        <a:off x="2976647" y="0"/>
        <a:ext cx="2889949" cy="4723765"/>
      </dsp:txXfrm>
    </dsp:sp>
    <dsp:sp modelId="{07443AD5-2611-458C-82BF-B04BB389B9EF}">
      <dsp:nvSpPr>
        <dsp:cNvPr id="10" name="Oval 9"/>
        <dsp:cNvSpPr/>
      </dsp:nvSpPr>
      <dsp:spPr bwMode="white">
        <a:xfrm>
          <a:off x="3635115" y="283426"/>
          <a:ext cx="1573014" cy="1573014"/>
        </a:xfrm>
        <a:prstGeom prst="ellipse">
          <a:avLst/>
        </a:prstGeom>
        <a:blipFill>
          <a:blip r:embed="rId2"/>
          <a:stretch>
            <a:fillRect/>
          </a:stretch>
        </a:blipFill>
      </dsp:spPr>
      <dsp:style>
        <a:lnRef idx="2">
          <a:schemeClr val="lt1"/>
        </a:lnRef>
        <a:fillRef idx="1">
          <a:schemeClr val="accent1">
            <a:tint val="50000"/>
          </a:schemeClr>
        </a:fillRef>
        <a:effectRef idx="0">
          <a:scrgbClr r="0" g="0" b="0"/>
        </a:effectRef>
        <a:fontRef idx="minor"/>
      </dsp:style>
      <dsp:txXfrm>
        <a:off x="3635115" y="283426"/>
        <a:ext cx="1573014" cy="1573014"/>
      </dsp:txXfrm>
    </dsp:sp>
    <dsp:sp modelId="{6DFDA6FF-7997-468F-B5FA-8170F8247DB3}">
      <dsp:nvSpPr>
        <dsp:cNvPr id="12" name="Rounded Rectangle 11"/>
        <dsp:cNvSpPr/>
      </dsp:nvSpPr>
      <dsp:spPr bwMode="white">
        <a:xfrm>
          <a:off x="5953294" y="0"/>
          <a:ext cx="2889949" cy="4723765"/>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135128" tIns="135128" rIns="135128" bIns="135128"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b="0" i="0" u="none" baseline="0">
              <a:rtl val="0"/>
            </a:rPr>
            <a:t>3. Marketing and Sales team: Promoting VR / AR solutions and client engagement. </a:t>
          </a:r>
          <a:endParaRPr altLang="en-US"/>
        </a:p>
      </dsp:txBody>
      <dsp:txXfrm>
        <a:off x="5953294" y="0"/>
        <a:ext cx="2889949" cy="4723765"/>
      </dsp:txXfrm>
    </dsp:sp>
    <dsp:sp modelId="{592841D4-E909-4438-A84F-7040F25A524C}">
      <dsp:nvSpPr>
        <dsp:cNvPr id="14" name="Oval 13"/>
        <dsp:cNvSpPr/>
      </dsp:nvSpPr>
      <dsp:spPr bwMode="white">
        <a:xfrm>
          <a:off x="6611762" y="283426"/>
          <a:ext cx="1573014" cy="1573014"/>
        </a:xfrm>
        <a:prstGeom prst="ellipse">
          <a:avLst/>
        </a:prstGeom>
        <a:blipFill>
          <a:blip r:embed="rId3"/>
          <a:stretch>
            <a:fillRect/>
          </a:stretch>
        </a:blipFill>
      </dsp:spPr>
      <dsp:style>
        <a:lnRef idx="2">
          <a:schemeClr val="lt1"/>
        </a:lnRef>
        <a:fillRef idx="1">
          <a:schemeClr val="accent1">
            <a:tint val="50000"/>
          </a:schemeClr>
        </a:fillRef>
        <a:effectRef idx="0">
          <a:scrgbClr r="0" g="0" b="0"/>
        </a:effectRef>
        <a:fontRef idx="minor"/>
      </dsp:style>
      <dsp:txXfrm>
        <a:off x="6611762" y="283426"/>
        <a:ext cx="1573014" cy="1573014"/>
      </dsp:txXfrm>
    </dsp:sp>
    <dsp:sp modelId="{0A5D37F5-13EB-4E1E-A407-59B4C83D7D75}">
      <dsp:nvSpPr>
        <dsp:cNvPr id="16" name="Rounded Rectangle 15"/>
        <dsp:cNvSpPr/>
      </dsp:nvSpPr>
      <dsp:spPr bwMode="white">
        <a:xfrm>
          <a:off x="8929941" y="0"/>
          <a:ext cx="2889949" cy="4723765"/>
        </a:xfrm>
        <a:prstGeom prst="roundRect">
          <a:avLst>
            <a:gd name="adj" fmla="val 10000"/>
          </a:avLst>
        </a:prstGeom>
      </dsp:spPr>
      <dsp:style>
        <a:lnRef idx="2">
          <a:schemeClr val="lt1"/>
        </a:lnRef>
        <a:fillRef idx="1">
          <a:schemeClr val="accent1"/>
        </a:fillRef>
        <a:effectRef idx="0">
          <a:scrgbClr r="0" g="0" b="0"/>
        </a:effectRef>
        <a:fontRef idx="minor">
          <a:schemeClr val="lt1"/>
        </a:fontRef>
      </dsp:style>
      <dsp:txBody>
        <a:bodyPr lIns="135128" tIns="135128" rIns="135128" bIns="135128" anchor="ctr"/>
        <a:lstStyle>
          <a:lvl1pPr algn="ctr">
            <a:defRPr sz="19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b="0" i="0" u="none" baseline="0">
              <a:rtl val="0"/>
            </a:rPr>
            <a:t>4. Research and Development team: Exploring emerging technologies and pushing the boundaries of VR/AR.</a:t>
          </a:r>
          <a:endParaRPr altLang="en-US"/>
        </a:p>
      </dsp:txBody>
      <dsp:txXfrm>
        <a:off x="8929941" y="0"/>
        <a:ext cx="2889949" cy="4723765"/>
      </dsp:txXfrm>
    </dsp:sp>
    <dsp:sp modelId="{F54B0028-56D5-4275-A2EC-1BB07F4139A6}">
      <dsp:nvSpPr>
        <dsp:cNvPr id="18" name="Oval 17"/>
        <dsp:cNvSpPr/>
      </dsp:nvSpPr>
      <dsp:spPr bwMode="white">
        <a:xfrm>
          <a:off x="9588409" y="283426"/>
          <a:ext cx="1573014" cy="1573014"/>
        </a:xfrm>
        <a:prstGeom prst="ellipse">
          <a:avLst/>
        </a:prstGeom>
        <a:blipFill>
          <a:blip r:embed="rId4"/>
          <a:stretch>
            <a:fillRect/>
          </a:stretch>
        </a:blipFill>
      </dsp:spPr>
      <dsp:style>
        <a:lnRef idx="2">
          <a:schemeClr val="lt1"/>
        </a:lnRef>
        <a:fillRef idx="1">
          <a:schemeClr val="accent1">
            <a:tint val="50000"/>
          </a:schemeClr>
        </a:fillRef>
        <a:effectRef idx="0">
          <a:scrgbClr r="0" g="0" b="0"/>
        </a:effectRef>
        <a:fontRef idx="minor"/>
      </dsp:style>
      <dsp:txXfrm>
        <a:off x="9588409" y="283426"/>
        <a:ext cx="1573014" cy="1573014"/>
      </dsp:txXfrm>
    </dsp:sp>
    <dsp:sp modelId="{AED1A5D2-C96B-42BB-B9A4-101C51EBE986}">
      <dsp:nvSpPr>
        <dsp:cNvPr id="3" name="Left-Right Arrow 2"/>
        <dsp:cNvSpPr/>
      </dsp:nvSpPr>
      <dsp:spPr bwMode="white">
        <a:xfrm>
          <a:off x="472796" y="3779012"/>
          <a:ext cx="10874299" cy="708565"/>
        </a:xfrm>
        <a:prstGeom prst="leftRightArrow">
          <a:avLst/>
        </a:prstGeom>
      </dsp:spPr>
      <dsp:style>
        <a:lnRef idx="2">
          <a:schemeClr val="lt1"/>
        </a:lnRef>
        <a:fillRef idx="1">
          <a:schemeClr val="accent1">
            <a:tint val="60000"/>
          </a:schemeClr>
        </a:fillRef>
        <a:effectRef idx="0">
          <a:scrgbClr r="0" g="0" b="0"/>
        </a:effectRef>
        <a:fontRef idx="minor"/>
      </dsp:style>
      <dsp:txXfrm>
        <a:off x="472796" y="3779012"/>
        <a:ext cx="10874299" cy="708565"/>
      </dsp:txXfrm>
    </dsp:sp>
    <dsp:sp modelId="{B2993196-615D-469C-AFE3-DA9F305BD735}">
      <dsp:nvSpPr>
        <dsp:cNvPr id="5" name="Rounded Rectangle 4" hidden="1"/>
        <dsp:cNvSpPr/>
      </dsp:nvSpPr>
      <dsp:spPr>
        <a:xfrm>
          <a:off x="1430525" y="0"/>
          <a:ext cx="28899" cy="283426"/>
        </a:xfrm>
        <a:prstGeom prst="roundRect">
          <a:avLst>
            <a:gd name="adj" fmla="val 10000"/>
          </a:avLst>
        </a:prstGeom>
      </dsp:spPr>
      <dsp:txXfrm>
        <a:off x="1430525" y="0"/>
        <a:ext cx="28899" cy="283426"/>
      </dsp:txXfrm>
    </dsp:sp>
    <dsp:sp modelId="{7DAA8E47-FDA5-4658-9685-AE76F1081FD4}">
      <dsp:nvSpPr>
        <dsp:cNvPr id="7" name="Rectangles 6" hidden="1"/>
        <dsp:cNvSpPr/>
      </dsp:nvSpPr>
      <dsp:spPr>
        <a:xfrm>
          <a:off x="2889949" y="2361883"/>
          <a:ext cx="86698" cy="0"/>
        </a:xfrm>
        <a:prstGeom prst="rect">
          <a:avLst/>
        </a:prstGeom>
      </dsp:spPr>
      <dsp:txXfrm>
        <a:off x="2889949" y="2361883"/>
        <a:ext cx="86698" cy="0"/>
      </dsp:txXfrm>
    </dsp:sp>
    <dsp:sp modelId="{BFAE13F0-E2A8-4D2A-BEDC-2E3251439496}">
      <dsp:nvSpPr>
        <dsp:cNvPr id="9" name="Rounded Rectangle 8" hidden="1"/>
        <dsp:cNvSpPr/>
      </dsp:nvSpPr>
      <dsp:spPr>
        <a:xfrm>
          <a:off x="4407172" y="0"/>
          <a:ext cx="28899" cy="283426"/>
        </a:xfrm>
        <a:prstGeom prst="roundRect">
          <a:avLst>
            <a:gd name="adj" fmla="val 10000"/>
          </a:avLst>
        </a:prstGeom>
      </dsp:spPr>
      <dsp:txXfrm>
        <a:off x="4407172" y="0"/>
        <a:ext cx="28899" cy="283426"/>
      </dsp:txXfrm>
    </dsp:sp>
    <dsp:sp modelId="{FF60071F-7270-4087-83B3-C721B8360FD8}">
      <dsp:nvSpPr>
        <dsp:cNvPr id="11" name="Rectangles 10" hidden="1"/>
        <dsp:cNvSpPr/>
      </dsp:nvSpPr>
      <dsp:spPr>
        <a:xfrm>
          <a:off x="5866596" y="2361883"/>
          <a:ext cx="86698" cy="0"/>
        </a:xfrm>
        <a:prstGeom prst="rect">
          <a:avLst/>
        </a:prstGeom>
      </dsp:spPr>
      <dsp:txXfrm>
        <a:off x="5866596" y="2361883"/>
        <a:ext cx="86698" cy="0"/>
      </dsp:txXfrm>
    </dsp:sp>
    <dsp:sp modelId="{BA7A9373-0329-47E9-AF27-8067B4AC94AE}">
      <dsp:nvSpPr>
        <dsp:cNvPr id="13" name="Rounded Rectangle 12" hidden="1"/>
        <dsp:cNvSpPr/>
      </dsp:nvSpPr>
      <dsp:spPr>
        <a:xfrm>
          <a:off x="7383819" y="0"/>
          <a:ext cx="28899" cy="283426"/>
        </a:xfrm>
        <a:prstGeom prst="roundRect">
          <a:avLst>
            <a:gd name="adj" fmla="val 10000"/>
          </a:avLst>
        </a:prstGeom>
      </dsp:spPr>
      <dsp:txXfrm>
        <a:off x="7383819" y="0"/>
        <a:ext cx="28899" cy="283426"/>
      </dsp:txXfrm>
    </dsp:sp>
    <dsp:sp modelId="{A8789445-C726-45D4-BE55-E1AAD05390AC}">
      <dsp:nvSpPr>
        <dsp:cNvPr id="15" name="Rectangles 14" hidden="1"/>
        <dsp:cNvSpPr/>
      </dsp:nvSpPr>
      <dsp:spPr>
        <a:xfrm>
          <a:off x="8843243" y="2361883"/>
          <a:ext cx="86698" cy="0"/>
        </a:xfrm>
        <a:prstGeom prst="rect">
          <a:avLst/>
        </a:prstGeom>
      </dsp:spPr>
      <dsp:txXfrm>
        <a:off x="8843243" y="2361883"/>
        <a:ext cx="86698" cy="0"/>
      </dsp:txXfrm>
    </dsp:sp>
    <dsp:sp modelId="{9AC9D94F-B4DC-4D04-85E6-91CEE8B8006B}">
      <dsp:nvSpPr>
        <dsp:cNvPr id="17" name="Rounded Rectangle 16" hidden="1"/>
        <dsp:cNvSpPr/>
      </dsp:nvSpPr>
      <dsp:spPr>
        <a:xfrm>
          <a:off x="10360466" y="0"/>
          <a:ext cx="28899" cy="283426"/>
        </a:xfrm>
        <a:prstGeom prst="roundRect">
          <a:avLst>
            <a:gd name="adj" fmla="val 10000"/>
          </a:avLst>
        </a:prstGeom>
      </dsp:spPr>
      <dsp:txXfrm>
        <a:off x="10360466" y="0"/>
        <a:ext cx="28899" cy="283426"/>
      </dsp:txXfrm>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stBulletLvl" val="2"/>
              <dgm:param type="txAnchorHorzCh" val="ctr"/>
              <dgm:param type="txAnchorVert" val="mid"/>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1.xml"/><Relationship Id="rId4" Type="http://schemas.openxmlformats.org/officeDocument/2006/relationships/image" Target="../media/image5.wmf"/><Relationship Id="rId3" Type="http://schemas.openxmlformats.org/officeDocument/2006/relationships/oleObject" Target="../embeddings/oleObject1.bin"/><Relationship Id="rId2" Type="http://schemas.openxmlformats.org/officeDocument/2006/relationships/image" Target="../media/image2.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microsoft.com/office/2007/relationships/diagramDrawing" Target="../diagrams/drawing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3" Type="http://schemas.openxmlformats.org/officeDocument/2006/relationships/diagramData" Target="../diagrams/data1.xml"/><Relationship Id="rId2" Type="http://schemas.openxmlformats.org/officeDocument/2006/relationships/image" Target="../media/image2.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5" name="Picture 4" descr="dreamscape-labs-high-resolution-logo-black-transparent"/>
          <p:cNvPicPr>
            <a:picLocks noChangeAspect="1"/>
          </p:cNvPicPr>
          <p:nvPr/>
        </p:nvPicPr>
        <p:blipFill>
          <a:blip r:embed="rId2"/>
          <a:stretch>
            <a:fillRect/>
          </a:stretch>
        </p:blipFill>
        <p:spPr>
          <a:xfrm>
            <a:off x="3128010" y="1498600"/>
            <a:ext cx="5936615" cy="39065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cut/>
      </p:transition>
    </mc:Choice>
    <mc:Fallback>
      <p:transition>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1120"/>
            <a:ext cx="9144000" cy="1461135"/>
          </a:xfrm>
        </p:spPr>
        <p:txBody>
          <a:bodyPr/>
          <a:lstStyle/>
          <a:p>
            <a:r>
              <a:rPr lang="en-US" sz="8000" dirty="0">
                <a:latin typeface="Cascadia Code" panose="020B0609020000020004" charset="0"/>
                <a:cs typeface="Cascadia Code" panose="020B0609020000020004" charset="0"/>
              </a:rPr>
              <a:t>Marketing Plan</a:t>
            </a:r>
            <a:endParaRPr lang="en-US" sz="8000" dirty="0">
              <a:latin typeface="Cascadia Code" panose="020B0609020000020004" charset="0"/>
              <a:cs typeface="Cascadia Code" panose="020B0609020000020004" charset="0"/>
            </a:endParaRPr>
          </a:p>
        </p:txBody>
      </p:sp>
      <p:pic>
        <p:nvPicPr>
          <p:cNvPr id="4" name="Picture 3" descr="dreamscape-labs-high-resolution-logo-black-transparent"/>
          <p:cNvPicPr>
            <a:picLocks noChangeAspect="1"/>
          </p:cNvPicPr>
          <p:nvPr/>
        </p:nvPicPr>
        <p:blipFill>
          <a:blip r:embed="rId2"/>
          <a:stretch>
            <a:fillRect/>
          </a:stretch>
        </p:blipFill>
        <p:spPr>
          <a:xfrm>
            <a:off x="10562590" y="70485"/>
            <a:ext cx="1557020" cy="1024890"/>
          </a:xfrm>
          <a:prstGeom prst="rect">
            <a:avLst/>
          </a:prstGeom>
        </p:spPr>
      </p:pic>
      <p:sp>
        <p:nvSpPr>
          <p:cNvPr id="6" name="Text Box 5"/>
          <p:cNvSpPr txBox="1"/>
          <p:nvPr/>
        </p:nvSpPr>
        <p:spPr>
          <a:xfrm>
            <a:off x="1036955" y="3657600"/>
            <a:ext cx="10118090" cy="2694305"/>
          </a:xfrm>
          <a:prstGeom prst="rect">
            <a:avLst/>
          </a:prstGeom>
          <a:noFill/>
        </p:spPr>
        <p:txBody>
          <a:bodyPr wrap="square" rtlCol="0">
            <a:noAutofit/>
          </a:bodyPr>
          <a:p>
            <a:pPr indent="0" algn="just">
              <a:buFont typeface="Arial" panose="020B0604020202020204" pitchFamily="34" charset="0"/>
              <a:buNone/>
            </a:pPr>
            <a:endParaRPr lang="en-US" sz="2000">
              <a:latin typeface="Candara" panose="020E0502030303020204" charset="0"/>
              <a:cs typeface="Candara" panose="020E0502030303020204" charset="0"/>
            </a:endParaRPr>
          </a:p>
          <a:p>
            <a:pPr indent="0" algn="l">
              <a:buFont typeface="Arial" panose="020B0604020202020204" pitchFamily="34" charset="0"/>
              <a:buNone/>
            </a:pPr>
            <a:r>
              <a:rPr lang="en-US" sz="2200" b="1">
                <a:latin typeface="Candara" panose="020E0502030303020204" charset="0"/>
                <a:cs typeface="Candara" panose="020E0502030303020204" charset="0"/>
              </a:rPr>
              <a:t>1. Target Audience: </a:t>
            </a:r>
            <a:r>
              <a:rPr lang="en-US" sz="2200">
                <a:latin typeface="Candara" panose="020E0502030303020204" charset="0"/>
                <a:cs typeface="Candara" panose="020E0502030303020204" charset="0"/>
              </a:rPr>
              <a:t>Businesses seeking unique VR/AR solutions, the entertainment industry, and educational institutions.</a:t>
            </a:r>
            <a:endParaRPr lang="en-US" sz="2200">
              <a:latin typeface="Candara" panose="020E0502030303020204" charset="0"/>
              <a:cs typeface="Candara" panose="020E0502030303020204" charset="0"/>
            </a:endParaRPr>
          </a:p>
          <a:p>
            <a:pPr indent="0" algn="l">
              <a:buFont typeface="Arial" panose="020B0604020202020204" pitchFamily="34" charset="0"/>
              <a:buNone/>
            </a:pPr>
            <a:r>
              <a:rPr lang="en-US" sz="2200" b="1">
                <a:latin typeface="Candara" panose="020E0502030303020204" charset="0"/>
                <a:cs typeface="Candara" panose="020E0502030303020204" charset="0"/>
              </a:rPr>
              <a:t>2. Channels: </a:t>
            </a:r>
            <a:r>
              <a:rPr lang="en-US" sz="2200">
                <a:latin typeface="Candara" panose="020E0502030303020204" charset="0"/>
                <a:cs typeface="Candara" panose="020E0502030303020204" charset="0"/>
              </a:rPr>
              <a:t>Online marketing through our website and social media platforms,      participation in VR/AR conferences and industry events and strategic partnerships with content creators and influencers.</a:t>
            </a:r>
            <a:endParaRPr lang="en-US" sz="2200">
              <a:latin typeface="Candara" panose="020E0502030303020204" charset="0"/>
              <a:cs typeface="Candara" panose="020E0502030303020204" charset="0"/>
            </a:endParaRPr>
          </a:p>
          <a:p>
            <a:pPr indent="0" algn="l">
              <a:buFont typeface="Arial" panose="020B0604020202020204" pitchFamily="34" charset="0"/>
              <a:buNone/>
            </a:pPr>
            <a:r>
              <a:rPr lang="en-US" sz="2200" b="1">
                <a:latin typeface="Candara" panose="020E0502030303020204" charset="0"/>
                <a:cs typeface="Candara" panose="020E0502030303020204" charset="0"/>
              </a:rPr>
              <a:t>3. Key Messages:</a:t>
            </a:r>
            <a:r>
              <a:rPr lang="en-US" sz="2200">
                <a:latin typeface="Candara" panose="020E0502030303020204" charset="0"/>
                <a:cs typeface="Candara" panose="020E0502030303020204" charset="0"/>
              </a:rPr>
              <a:t> Innovation, immersion, and transformative experiences.</a:t>
            </a:r>
            <a:endParaRPr lang="en-US" sz="2200">
              <a:latin typeface="Candara" panose="020E0502030303020204" charset="0"/>
              <a:cs typeface="Candara" panose="020E0502030303020204" charset="0"/>
            </a:endParaRPr>
          </a:p>
        </p:txBody>
      </p:sp>
      <p:sp>
        <p:nvSpPr>
          <p:cNvPr id="3" name="Text Box 2"/>
          <p:cNvSpPr txBox="1"/>
          <p:nvPr/>
        </p:nvSpPr>
        <p:spPr>
          <a:xfrm>
            <a:off x="2088515" y="1725930"/>
            <a:ext cx="8015605" cy="460375"/>
          </a:xfrm>
          <a:prstGeom prst="rect">
            <a:avLst/>
          </a:prstGeom>
          <a:noFill/>
        </p:spPr>
        <p:txBody>
          <a:bodyPr wrap="square" rtlCol="0">
            <a:spAutoFit/>
          </a:bodyPr>
          <a:p>
            <a:pPr algn="ctr"/>
            <a:r>
              <a:rPr lang="en-US" sz="2400">
                <a:latin typeface="Candara" panose="020E0502030303020204" charset="0"/>
                <a:cs typeface="Candara" panose="020E0502030303020204" charset="0"/>
              </a:rPr>
              <a:t>Paving the Way for Innovation through Strategic Promotion</a:t>
            </a:r>
            <a:endParaRPr lang="en-US" sz="2400">
              <a:latin typeface="Candara" panose="020E0502030303020204" charset="0"/>
              <a:cs typeface="Candara" panose="020E0502030303020204" charset="0"/>
            </a:endParaRPr>
          </a:p>
        </p:txBody>
      </p:sp>
      <p:sp>
        <p:nvSpPr>
          <p:cNvPr id="5" name="Text Box 4"/>
          <p:cNvSpPr txBox="1"/>
          <p:nvPr/>
        </p:nvSpPr>
        <p:spPr>
          <a:xfrm>
            <a:off x="10198735" y="1818005"/>
            <a:ext cx="4064000" cy="368300"/>
          </a:xfrm>
          <a:prstGeom prst="rect">
            <a:avLst/>
          </a:prstGeom>
          <a:noFill/>
        </p:spPr>
        <p:txBody>
          <a:bodyPr wrap="square" rtlCol="0">
            <a:spAutoFit/>
          </a:bodyPr>
          <a:p>
            <a:endParaRPr lang="en-US"/>
          </a:p>
        </p:txBody>
      </p:sp>
      <p:sp>
        <p:nvSpPr>
          <p:cNvPr id="7" name="Text Box 6"/>
          <p:cNvSpPr txBox="1"/>
          <p:nvPr/>
        </p:nvSpPr>
        <p:spPr>
          <a:xfrm>
            <a:off x="1115695" y="2607310"/>
            <a:ext cx="9961245" cy="1322070"/>
          </a:xfrm>
          <a:prstGeom prst="rect">
            <a:avLst/>
          </a:prstGeom>
          <a:noFill/>
        </p:spPr>
        <p:txBody>
          <a:bodyPr wrap="square" rtlCol="0">
            <a:spAutoFit/>
          </a:bodyPr>
          <a:p>
            <a:pPr algn="ctr"/>
            <a:r>
              <a:rPr lang="en-US" sz="2000" b="1">
                <a:latin typeface="Candara" panose="020E0502030303020204" charset="0"/>
                <a:cs typeface="Candara" panose="020E0502030303020204" charset="0"/>
                <a:sym typeface="+mn-ea"/>
              </a:rPr>
              <a:t>Our training initiatives encompass a range of programs tailored to enhance skills, encourage innovation, and ensure that our teams are equipped to deliver cutting-edge solutions.</a:t>
            </a:r>
            <a:endParaRPr lang="en-US" sz="2000" b="1">
              <a:latin typeface="Candara" panose="020E0502030303020204" charset="0"/>
              <a:cs typeface="Candara" panose="020E0502030303020204" charset="0"/>
            </a:endParaRPr>
          </a:p>
          <a:p>
            <a:pPr algn="ctr"/>
            <a:endParaRPr lang="en-US" sz="2000" b="1">
              <a:latin typeface="Candara" panose="020E0502030303020204" charset="0"/>
              <a:cs typeface="Candara" panose="020E05020303030202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1120"/>
            <a:ext cx="9144000" cy="1461135"/>
          </a:xfrm>
        </p:spPr>
        <p:txBody>
          <a:bodyPr/>
          <a:lstStyle/>
          <a:p>
            <a:r>
              <a:rPr lang="en-US" sz="8000" dirty="0">
                <a:latin typeface="Cascadia Code" panose="020B0609020000020004" charset="0"/>
                <a:cs typeface="Cascadia Code" panose="020B0609020000020004" charset="0"/>
              </a:rPr>
              <a:t>Expansion Plan</a:t>
            </a:r>
            <a:endParaRPr lang="en-US" sz="8000" dirty="0">
              <a:latin typeface="Cascadia Code" panose="020B0609020000020004" charset="0"/>
              <a:cs typeface="Cascadia Code" panose="020B0609020000020004" charset="0"/>
            </a:endParaRPr>
          </a:p>
        </p:txBody>
      </p:sp>
      <p:pic>
        <p:nvPicPr>
          <p:cNvPr id="4" name="Picture 3" descr="dreamscape-labs-high-resolution-logo-black-transparent"/>
          <p:cNvPicPr>
            <a:picLocks noChangeAspect="1"/>
          </p:cNvPicPr>
          <p:nvPr/>
        </p:nvPicPr>
        <p:blipFill>
          <a:blip r:embed="rId2"/>
          <a:stretch>
            <a:fillRect/>
          </a:stretch>
        </p:blipFill>
        <p:spPr>
          <a:xfrm>
            <a:off x="10562590" y="70485"/>
            <a:ext cx="1557020" cy="1024890"/>
          </a:xfrm>
          <a:prstGeom prst="rect">
            <a:avLst/>
          </a:prstGeom>
        </p:spPr>
      </p:pic>
      <p:sp>
        <p:nvSpPr>
          <p:cNvPr id="6" name="Text Box 5"/>
          <p:cNvSpPr txBox="1"/>
          <p:nvPr/>
        </p:nvSpPr>
        <p:spPr>
          <a:xfrm>
            <a:off x="1036955" y="4083050"/>
            <a:ext cx="10118090" cy="2211070"/>
          </a:xfrm>
          <a:prstGeom prst="rect">
            <a:avLst/>
          </a:prstGeom>
          <a:noFill/>
        </p:spPr>
        <p:txBody>
          <a:bodyPr wrap="square" rtlCol="0">
            <a:noAutofit/>
          </a:bodyPr>
          <a:p>
            <a:pPr indent="0" algn="l">
              <a:buFont typeface="Arial" panose="020B0604020202020204" pitchFamily="34" charset="0"/>
              <a:buNone/>
            </a:pPr>
            <a:r>
              <a:rPr lang="en-US" sz="2200" b="1">
                <a:latin typeface="Candara" panose="020E0502030303020204" charset="0"/>
                <a:cs typeface="Candara" panose="020E0502030303020204" charset="0"/>
              </a:rPr>
              <a:t>1. Market Research: </a:t>
            </a:r>
            <a:r>
              <a:rPr lang="en-US" sz="2200">
                <a:latin typeface="Candara" panose="020E0502030303020204" charset="0"/>
                <a:cs typeface="Candara" panose="020E0502030303020204" charset="0"/>
              </a:rPr>
              <a:t>Conduct thorough market research to understand local preferences and demand.</a:t>
            </a:r>
            <a:endParaRPr lang="en-US" sz="2200">
              <a:latin typeface="Candara" panose="020E0502030303020204" charset="0"/>
              <a:cs typeface="Candara" panose="020E0502030303020204" charset="0"/>
            </a:endParaRPr>
          </a:p>
          <a:p>
            <a:pPr indent="0" algn="l">
              <a:buFont typeface="Arial" panose="020B0604020202020204" pitchFamily="34" charset="0"/>
              <a:buNone/>
            </a:pPr>
            <a:r>
              <a:rPr lang="en-US" sz="2200" b="1">
                <a:latin typeface="Candara" panose="020E0502030303020204" charset="0"/>
                <a:cs typeface="Candara" panose="020E0502030303020204" charset="0"/>
              </a:rPr>
              <a:t>2. Local Partnerships:</a:t>
            </a:r>
            <a:r>
              <a:rPr lang="en-US" sz="2200">
                <a:latin typeface="Candara" panose="020E0502030303020204" charset="0"/>
                <a:cs typeface="Candara" panose="020E0502030303020204" charset="0"/>
              </a:rPr>
              <a:t> Form strategic partnerships with local businesses to enhance market penetration.</a:t>
            </a:r>
            <a:endParaRPr lang="en-US" sz="2200">
              <a:latin typeface="Candara" panose="020E0502030303020204" charset="0"/>
              <a:cs typeface="Candara" panose="020E0502030303020204" charset="0"/>
            </a:endParaRPr>
          </a:p>
          <a:p>
            <a:pPr indent="0" algn="l">
              <a:buFont typeface="Arial" panose="020B0604020202020204" pitchFamily="34" charset="0"/>
              <a:buNone/>
            </a:pPr>
            <a:r>
              <a:rPr lang="en-US" sz="2200" b="1">
                <a:latin typeface="Candara" panose="020E0502030303020204" charset="0"/>
                <a:cs typeface="Candara" panose="020E0502030303020204" charset="0"/>
              </a:rPr>
              <a:t>3. Adaptation to Regional Preferences: </a:t>
            </a:r>
            <a:r>
              <a:rPr lang="en-US" sz="2200">
                <a:latin typeface="Candara" panose="020E0502030303020204" charset="0"/>
                <a:cs typeface="Candara" panose="020E0502030303020204" charset="0"/>
              </a:rPr>
              <a:t>Customize VR and AR experiences to align with regional preferences and cultural nuances.</a:t>
            </a:r>
            <a:endParaRPr lang="en-US" sz="2200">
              <a:latin typeface="Candara" panose="020E0502030303020204" charset="0"/>
              <a:cs typeface="Candara" panose="020E0502030303020204" charset="0"/>
            </a:endParaRPr>
          </a:p>
        </p:txBody>
      </p:sp>
      <p:sp>
        <p:nvSpPr>
          <p:cNvPr id="3" name="Text Box 2"/>
          <p:cNvSpPr txBox="1"/>
          <p:nvPr/>
        </p:nvSpPr>
        <p:spPr>
          <a:xfrm>
            <a:off x="2603500" y="1725930"/>
            <a:ext cx="6984365" cy="460375"/>
          </a:xfrm>
          <a:prstGeom prst="rect">
            <a:avLst/>
          </a:prstGeom>
          <a:noFill/>
        </p:spPr>
        <p:txBody>
          <a:bodyPr wrap="square" rtlCol="0">
            <a:spAutoFit/>
          </a:bodyPr>
          <a:p>
            <a:pPr algn="ctr"/>
            <a:r>
              <a:rPr lang="en-US" sz="2400">
                <a:latin typeface="Candara" panose="020E0502030303020204" charset="0"/>
                <a:cs typeface="Candara" panose="020E0502030303020204" charset="0"/>
              </a:rPr>
              <a:t>Pioneering Global Reach for Immersive Experiences</a:t>
            </a:r>
            <a:endParaRPr lang="en-US" sz="2400">
              <a:latin typeface="Candara" panose="020E0502030303020204" charset="0"/>
              <a:cs typeface="Candara" panose="020E0502030303020204" charset="0"/>
            </a:endParaRPr>
          </a:p>
        </p:txBody>
      </p:sp>
      <p:sp>
        <p:nvSpPr>
          <p:cNvPr id="5" name="Text Box 4"/>
          <p:cNvSpPr txBox="1"/>
          <p:nvPr/>
        </p:nvSpPr>
        <p:spPr>
          <a:xfrm>
            <a:off x="10198735" y="1818005"/>
            <a:ext cx="4064000" cy="368300"/>
          </a:xfrm>
          <a:prstGeom prst="rect">
            <a:avLst/>
          </a:prstGeom>
          <a:noFill/>
        </p:spPr>
        <p:txBody>
          <a:bodyPr wrap="square" rtlCol="0">
            <a:spAutoFit/>
          </a:bodyPr>
          <a:p>
            <a:endParaRPr lang="en-US"/>
          </a:p>
        </p:txBody>
      </p:sp>
      <p:sp>
        <p:nvSpPr>
          <p:cNvPr id="7" name="Text Box 6"/>
          <p:cNvSpPr txBox="1"/>
          <p:nvPr/>
        </p:nvSpPr>
        <p:spPr>
          <a:xfrm>
            <a:off x="1115695" y="2607310"/>
            <a:ext cx="9961245" cy="1322070"/>
          </a:xfrm>
          <a:prstGeom prst="rect">
            <a:avLst/>
          </a:prstGeom>
          <a:noFill/>
        </p:spPr>
        <p:txBody>
          <a:bodyPr wrap="square" rtlCol="0">
            <a:spAutoFit/>
          </a:bodyPr>
          <a:p>
            <a:pPr algn="ctr"/>
            <a:r>
              <a:rPr lang="en-US" sz="2000" b="1">
                <a:latin typeface="Candara" panose="020E0502030303020204" charset="0"/>
                <a:cs typeface="Candara" panose="020E0502030303020204" charset="0"/>
                <a:sym typeface="+mn-ea"/>
              </a:rPr>
              <a:t>Dreamscape Labs is poised for strategic expansion to bring our immersive VR and AR experiences to a global audience. Our expansion plan outlines a phased approach to conquer new markets and adapt our innovations to diverse cultures and preferences.</a:t>
            </a:r>
            <a:endParaRPr lang="en-US" sz="2000" b="1">
              <a:latin typeface="Candara" panose="020E0502030303020204" charset="0"/>
              <a:cs typeface="Candara" panose="020E0502030303020204" charset="0"/>
              <a:sym typeface="+mn-ea"/>
            </a:endParaRPr>
          </a:p>
          <a:p>
            <a:pPr algn="ctr"/>
            <a:endParaRPr lang="en-US" sz="2000" b="1">
              <a:latin typeface="Candara" panose="020E0502030303020204" charset="0"/>
              <a:cs typeface="Candara" panose="020E05020303030202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1120"/>
            <a:ext cx="9144000" cy="1955165"/>
          </a:xfrm>
        </p:spPr>
        <p:txBody>
          <a:bodyPr>
            <a:noAutofit/>
          </a:bodyPr>
          <a:lstStyle/>
          <a:p>
            <a:r>
              <a:rPr lang="en-US" dirty="0">
                <a:latin typeface="Cascadia Code" panose="020B0609020000020004" charset="0"/>
                <a:cs typeface="Cascadia Code" panose="020B0609020000020004" charset="0"/>
              </a:rPr>
              <a:t>Thank You for Joining the Vision</a:t>
            </a:r>
            <a:endParaRPr lang="en-US" dirty="0">
              <a:latin typeface="Cascadia Code" panose="020B0609020000020004" charset="0"/>
              <a:cs typeface="Cascadia Code" panose="020B0609020000020004" charset="0"/>
            </a:endParaRPr>
          </a:p>
        </p:txBody>
      </p:sp>
      <p:pic>
        <p:nvPicPr>
          <p:cNvPr id="4" name="Picture 3" descr="dreamscape-labs-high-resolution-logo-black-transparent"/>
          <p:cNvPicPr>
            <a:picLocks noChangeAspect="1"/>
          </p:cNvPicPr>
          <p:nvPr/>
        </p:nvPicPr>
        <p:blipFill>
          <a:blip r:embed="rId2"/>
          <a:stretch>
            <a:fillRect/>
          </a:stretch>
        </p:blipFill>
        <p:spPr>
          <a:xfrm>
            <a:off x="10562590" y="70485"/>
            <a:ext cx="1557020" cy="1024890"/>
          </a:xfrm>
          <a:prstGeom prst="rect">
            <a:avLst/>
          </a:prstGeom>
        </p:spPr>
      </p:pic>
      <p:sp>
        <p:nvSpPr>
          <p:cNvPr id="3" name="Text Box 2"/>
          <p:cNvSpPr txBox="1"/>
          <p:nvPr/>
        </p:nvSpPr>
        <p:spPr>
          <a:xfrm>
            <a:off x="1637665" y="4970145"/>
            <a:ext cx="8762365" cy="1198880"/>
          </a:xfrm>
          <a:prstGeom prst="rect">
            <a:avLst/>
          </a:prstGeom>
          <a:noFill/>
        </p:spPr>
        <p:txBody>
          <a:bodyPr wrap="square" rtlCol="0">
            <a:spAutoFit/>
          </a:bodyPr>
          <a:p>
            <a:pPr algn="ctr"/>
            <a:r>
              <a:rPr lang="en-US" sz="2400">
                <a:latin typeface="Candara" panose="020E0502030303020204" charset="0"/>
                <a:cs typeface="Candara" panose="020E0502030303020204" charset="0"/>
              </a:rPr>
              <a:t>As we conclude, Dreamscape Labs is not just a company; it's a community of visionaries, and we look forward to shaping the future of immersive experiences together.</a:t>
            </a:r>
            <a:endParaRPr lang="en-US" sz="2400">
              <a:latin typeface="Candara" panose="020E0502030303020204" charset="0"/>
              <a:cs typeface="Candara" panose="020E0502030303020204" charset="0"/>
            </a:endParaRPr>
          </a:p>
        </p:txBody>
      </p:sp>
      <p:sp>
        <p:nvSpPr>
          <p:cNvPr id="5" name="Text Box 4"/>
          <p:cNvSpPr txBox="1"/>
          <p:nvPr/>
        </p:nvSpPr>
        <p:spPr>
          <a:xfrm>
            <a:off x="10198735" y="1818005"/>
            <a:ext cx="4064000" cy="368300"/>
          </a:xfrm>
          <a:prstGeom prst="rect">
            <a:avLst/>
          </a:prstGeom>
          <a:noFill/>
        </p:spPr>
        <p:txBody>
          <a:bodyPr wrap="square" rtlCol="0">
            <a:spAutoFit/>
          </a:bodyPr>
          <a:p>
            <a:endParaRPr lang="en-US"/>
          </a:p>
        </p:txBody>
      </p:sp>
      <p:sp>
        <p:nvSpPr>
          <p:cNvPr id="7" name="Text Box 6"/>
          <p:cNvSpPr txBox="1"/>
          <p:nvPr/>
        </p:nvSpPr>
        <p:spPr>
          <a:xfrm>
            <a:off x="1115695" y="2713990"/>
            <a:ext cx="9961245" cy="1568450"/>
          </a:xfrm>
          <a:prstGeom prst="rect">
            <a:avLst/>
          </a:prstGeom>
          <a:noFill/>
        </p:spPr>
        <p:txBody>
          <a:bodyPr wrap="square" rtlCol="0">
            <a:spAutoFit/>
          </a:bodyPr>
          <a:p>
            <a:pPr algn="ctr"/>
            <a:r>
              <a:rPr lang="en-US" sz="2400" b="1">
                <a:latin typeface="Microsoft YaHei UI Light" panose="020B0502040204020203" charset="-122"/>
                <a:ea typeface="Microsoft YaHei UI Light" panose="020B0502040204020203" charset="-122"/>
                <a:cs typeface="Candara" panose="020E0502030303020204" charset="0"/>
                <a:sym typeface="+mn-ea"/>
              </a:rPr>
              <a:t>Thank you for taking this journey into the immersive world of EnvisioSphere Technologies. Together, we are shaping tomorrow's realities by pushing the boundaries of what's possible in virtual and augmented reality.</a:t>
            </a:r>
            <a:endParaRPr lang="en-US" sz="2400" b="1">
              <a:latin typeface="Microsoft YaHei UI Light" panose="020B0502040204020203" charset="-122"/>
              <a:ea typeface="Microsoft YaHei UI Light" panose="020B0502040204020203" charset="-122"/>
              <a:cs typeface="Candara" panose="020E0502030303020204" charset="0"/>
              <a:sym typeface="+mn-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8590" y="680403"/>
            <a:ext cx="9144000" cy="2387600"/>
          </a:xfrm>
        </p:spPr>
        <p:txBody>
          <a:bodyPr/>
          <a:lstStyle/>
          <a:p>
            <a:r>
              <a:rPr lang="en-US" sz="8000" dirty="0">
                <a:latin typeface="Cascadia Code" panose="020B0609020000020004" charset="0"/>
                <a:cs typeface="Cascadia Code" panose="020B0609020000020004" charset="0"/>
              </a:rPr>
              <a:t>Dreamscape Labs</a:t>
            </a:r>
            <a:endParaRPr lang="en-US" sz="8000" dirty="0">
              <a:latin typeface="Cascadia Code" panose="020B0609020000020004" charset="0"/>
              <a:cs typeface="Cascadia Code" panose="020B0609020000020004" charset="0"/>
            </a:endParaRPr>
          </a:p>
        </p:txBody>
      </p:sp>
      <p:sp>
        <p:nvSpPr>
          <p:cNvPr id="3" name="Subtitle 2"/>
          <p:cNvSpPr>
            <a:spLocks noGrp="1"/>
          </p:cNvSpPr>
          <p:nvPr>
            <p:ph type="subTitle" idx="1"/>
          </p:nvPr>
        </p:nvSpPr>
        <p:spPr>
          <a:xfrm>
            <a:off x="1524000" y="3068003"/>
            <a:ext cx="9144000" cy="1655762"/>
          </a:xfrm>
        </p:spPr>
        <p:txBody>
          <a:bodyPr/>
          <a:lstStyle/>
          <a:p>
            <a:r>
              <a:rPr lang="en-US" sz="3600">
                <a:latin typeface="Cascadia Code" panose="020B0609020000020004" charset="0"/>
                <a:cs typeface="Cascadia Code" panose="020B0609020000020004" charset="0"/>
              </a:rPr>
              <a:t>Dream Big, Dream Bold</a:t>
            </a:r>
            <a:endParaRPr lang="en-US" sz="3600">
              <a:latin typeface="Cascadia Code" panose="020B0609020000020004" charset="0"/>
              <a:cs typeface="Cascadia Code" panose="020B0609020000020004" charset="0"/>
            </a:endParaRPr>
          </a:p>
        </p:txBody>
      </p:sp>
      <p:pic>
        <p:nvPicPr>
          <p:cNvPr id="4" name="Picture 3" descr="dreamscape-labs-high-resolution-logo-black-transparent"/>
          <p:cNvPicPr>
            <a:picLocks noChangeAspect="1"/>
          </p:cNvPicPr>
          <p:nvPr/>
        </p:nvPicPr>
        <p:blipFill>
          <a:blip r:embed="rId2"/>
          <a:stretch>
            <a:fillRect/>
          </a:stretch>
        </p:blipFill>
        <p:spPr>
          <a:xfrm>
            <a:off x="10562590" y="70485"/>
            <a:ext cx="1557020" cy="1024890"/>
          </a:xfrm>
          <a:prstGeom prst="rect">
            <a:avLst/>
          </a:prstGeom>
        </p:spPr>
      </p:pic>
      <p:sp>
        <p:nvSpPr>
          <p:cNvPr id="6" name="Text Box 5"/>
          <p:cNvSpPr txBox="1"/>
          <p:nvPr/>
        </p:nvSpPr>
        <p:spPr>
          <a:xfrm>
            <a:off x="2082165" y="4084955"/>
            <a:ext cx="8027670" cy="2044700"/>
          </a:xfrm>
          <a:prstGeom prst="rect">
            <a:avLst/>
          </a:prstGeom>
          <a:noFill/>
        </p:spPr>
        <p:txBody>
          <a:bodyPr wrap="square" rtlCol="0">
            <a:noAutofit/>
          </a:bodyPr>
          <a:p>
            <a:pPr algn="just"/>
            <a:r>
              <a:rPr lang="en-US" sz="2000"/>
              <a:t>Dreamspace Labs is a trailblazer in creating immersive virtual and augmented reality experiences, unlocking new dimensions in human interaction with digital content and the world around us.</a:t>
            </a:r>
            <a:endParaRPr lang="en-US" sz="200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1120"/>
            <a:ext cx="9144000" cy="1461135"/>
          </a:xfrm>
        </p:spPr>
        <p:txBody>
          <a:bodyPr/>
          <a:lstStyle/>
          <a:p>
            <a:r>
              <a:rPr lang="en-US" sz="8000" dirty="0">
                <a:latin typeface="Cascadia Code" panose="020B0609020000020004" charset="0"/>
                <a:cs typeface="Cascadia Code" panose="020B0609020000020004" charset="0"/>
              </a:rPr>
              <a:t>Vision</a:t>
            </a:r>
            <a:endParaRPr lang="en-US" sz="8000" dirty="0">
              <a:latin typeface="Cascadia Code" panose="020B0609020000020004" charset="0"/>
              <a:cs typeface="Cascadia Code" panose="020B0609020000020004" charset="0"/>
            </a:endParaRPr>
          </a:p>
        </p:txBody>
      </p:sp>
      <p:sp>
        <p:nvSpPr>
          <p:cNvPr id="3" name="Subtitle 2"/>
          <p:cNvSpPr>
            <a:spLocks noGrp="1"/>
          </p:cNvSpPr>
          <p:nvPr>
            <p:ph type="subTitle" idx="1"/>
          </p:nvPr>
        </p:nvSpPr>
        <p:spPr>
          <a:xfrm>
            <a:off x="1524000" y="2429193"/>
            <a:ext cx="9144000" cy="1655762"/>
          </a:xfrm>
        </p:spPr>
        <p:txBody>
          <a:bodyPr>
            <a:normAutofit fontScale="70000"/>
          </a:bodyPr>
          <a:lstStyle/>
          <a:p>
            <a:r>
              <a:rPr lang="en-US" sz="3600">
                <a:latin typeface="Cascadia Code" panose="020B0609020000020004" charset="0"/>
                <a:cs typeface="Cascadia Code" panose="020B0609020000020004" charset="0"/>
              </a:rPr>
              <a:t>To be a global leader in creating extraordinary virtual and augmented reality experiences that transcend imagination, enriching lives, and reshaping the future of human interaction.</a:t>
            </a:r>
            <a:endParaRPr lang="en-US" sz="3600">
              <a:latin typeface="Cascadia Code" panose="020B0609020000020004" charset="0"/>
              <a:cs typeface="Cascadia Code" panose="020B0609020000020004" charset="0"/>
            </a:endParaRPr>
          </a:p>
        </p:txBody>
      </p:sp>
      <p:pic>
        <p:nvPicPr>
          <p:cNvPr id="4" name="Picture 3" descr="dreamscape-labs-high-resolution-logo-black-transparent"/>
          <p:cNvPicPr>
            <a:picLocks noChangeAspect="1"/>
          </p:cNvPicPr>
          <p:nvPr/>
        </p:nvPicPr>
        <p:blipFill>
          <a:blip r:embed="rId2"/>
          <a:stretch>
            <a:fillRect/>
          </a:stretch>
        </p:blipFill>
        <p:spPr>
          <a:xfrm>
            <a:off x="10562590" y="70485"/>
            <a:ext cx="1557020" cy="1024890"/>
          </a:xfrm>
          <a:prstGeom prst="rect">
            <a:avLst/>
          </a:prstGeom>
        </p:spPr>
      </p:pic>
      <p:sp>
        <p:nvSpPr>
          <p:cNvPr id="6" name="Text Box 5"/>
          <p:cNvSpPr txBox="1"/>
          <p:nvPr/>
        </p:nvSpPr>
        <p:spPr>
          <a:xfrm>
            <a:off x="2082165" y="4474845"/>
            <a:ext cx="8027670" cy="2044700"/>
          </a:xfrm>
          <a:prstGeom prst="rect">
            <a:avLst/>
          </a:prstGeom>
          <a:noFill/>
        </p:spPr>
        <p:txBody>
          <a:bodyPr wrap="square" rtlCol="0">
            <a:noAutofit/>
          </a:bodyPr>
          <a:p>
            <a:pPr marL="342900" indent="-342900" algn="just">
              <a:buFont typeface="Arial" panose="020B0604020202020204" pitchFamily="34" charset="0"/>
              <a:buChar char="•"/>
            </a:pPr>
            <a:r>
              <a:rPr lang="en-US" sz="2000">
                <a:cs typeface="+mn-lt"/>
              </a:rPr>
              <a:t>Transforming digital interactions into extraordinary and impactful experiences.</a:t>
            </a:r>
            <a:endParaRPr lang="en-US" sz="2000">
              <a:cs typeface="+mn-lt"/>
            </a:endParaRPr>
          </a:p>
          <a:p>
            <a:pPr marL="342900" indent="-342900" algn="just">
              <a:buFont typeface="Arial" panose="020B0604020202020204" pitchFamily="34" charset="0"/>
              <a:buChar char="•"/>
            </a:pPr>
            <a:r>
              <a:rPr lang="en-US" sz="2000">
                <a:cs typeface="+mn-lt"/>
              </a:rPr>
              <a:t>Setting the standard for innovation in VR and AR technology.</a:t>
            </a:r>
            <a:endParaRPr lang="en-US" sz="2000">
              <a:cs typeface="+mn-lt"/>
            </a:endParaRPr>
          </a:p>
        </p:txBody>
      </p:sp>
      <p:pic>
        <p:nvPicPr>
          <p:cNvPr id="5" name="Picture 4" descr="kisspng-incandescent-light-bulb-idea-light-emitting-diode-idea-bulb-transparent-png-5a78f98690fd19.8186413515178776385939"/>
          <p:cNvPicPr>
            <a:picLocks noChangeAspect="1"/>
          </p:cNvPicPr>
          <p:nvPr/>
        </p:nvPicPr>
        <p:blipFill>
          <a:blip r:embed="rId3"/>
          <a:stretch>
            <a:fillRect/>
          </a:stretch>
        </p:blipFill>
        <p:spPr>
          <a:xfrm>
            <a:off x="2371725" y="0"/>
            <a:ext cx="1295400" cy="153225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1120"/>
            <a:ext cx="9144000" cy="1461135"/>
          </a:xfrm>
        </p:spPr>
        <p:txBody>
          <a:bodyPr/>
          <a:lstStyle/>
          <a:p>
            <a:r>
              <a:rPr lang="en-US" sz="8000" dirty="0">
                <a:latin typeface="Cascadia Code" panose="020B0609020000020004" charset="0"/>
                <a:cs typeface="Cascadia Code" panose="020B0609020000020004" charset="0"/>
              </a:rPr>
              <a:t>Objectives</a:t>
            </a:r>
            <a:endParaRPr lang="en-US" sz="8000" dirty="0">
              <a:latin typeface="Cascadia Code" panose="020B0609020000020004" charset="0"/>
              <a:cs typeface="Cascadia Code" panose="020B0609020000020004" charset="0"/>
            </a:endParaRPr>
          </a:p>
        </p:txBody>
      </p:sp>
      <p:pic>
        <p:nvPicPr>
          <p:cNvPr id="4" name="Picture 3" descr="dreamscape-labs-high-resolution-logo-black-transparent"/>
          <p:cNvPicPr>
            <a:picLocks noChangeAspect="1"/>
          </p:cNvPicPr>
          <p:nvPr/>
        </p:nvPicPr>
        <p:blipFill>
          <a:blip r:embed="rId2"/>
          <a:stretch>
            <a:fillRect/>
          </a:stretch>
        </p:blipFill>
        <p:spPr>
          <a:xfrm>
            <a:off x="10562590" y="70485"/>
            <a:ext cx="1557020" cy="1024890"/>
          </a:xfrm>
          <a:prstGeom prst="rect">
            <a:avLst/>
          </a:prstGeom>
        </p:spPr>
      </p:pic>
      <p:sp>
        <p:nvSpPr>
          <p:cNvPr id="6" name="Text Box 5"/>
          <p:cNvSpPr txBox="1"/>
          <p:nvPr/>
        </p:nvSpPr>
        <p:spPr>
          <a:xfrm>
            <a:off x="210820" y="2560320"/>
            <a:ext cx="8632190" cy="3383915"/>
          </a:xfrm>
          <a:prstGeom prst="rect">
            <a:avLst/>
          </a:prstGeom>
          <a:noFill/>
        </p:spPr>
        <p:txBody>
          <a:bodyPr wrap="square" rtlCol="0">
            <a:noAutofit/>
          </a:bodyPr>
          <a:p>
            <a:pPr indent="0" algn="just">
              <a:buFont typeface="Arial" panose="020B0604020202020204" pitchFamily="34" charset="0"/>
              <a:buNone/>
            </a:pPr>
            <a:r>
              <a:rPr lang="en-US" sz="2000" b="1">
                <a:latin typeface="Candara" panose="020E0502030303020204" charset="0"/>
                <a:cs typeface="Candara" panose="020E0502030303020204" charset="0"/>
              </a:rPr>
              <a:t>Mission:</a:t>
            </a:r>
            <a:r>
              <a:rPr lang="en-US" sz="2000">
                <a:latin typeface="Candara" panose="020E0502030303020204" charset="0"/>
                <a:cs typeface="Candara" panose="020E0502030303020204" charset="0"/>
              </a:rPr>
              <a:t> Empowering individuals and businesses through immersive and innovative VR and AR solutions that redefine possibilities and elevate human experiences.</a:t>
            </a:r>
            <a:endParaRPr lang="en-US" sz="2000">
              <a:latin typeface="Candara" panose="020E0502030303020204" charset="0"/>
              <a:cs typeface="Candara" panose="020E0502030303020204" charset="0"/>
            </a:endParaRPr>
          </a:p>
          <a:p>
            <a:pPr indent="0" algn="just">
              <a:buFont typeface="Arial" panose="020B0604020202020204" pitchFamily="34" charset="0"/>
              <a:buNone/>
            </a:pPr>
            <a:endParaRPr lang="en-US" sz="2000">
              <a:latin typeface="Candara" panose="020E0502030303020204" charset="0"/>
              <a:cs typeface="Candara" panose="020E0502030303020204" charset="0"/>
            </a:endParaRPr>
          </a:p>
          <a:p>
            <a:pPr marL="342900" indent="-342900" algn="just">
              <a:buFont typeface="Arial" panose="020B0604020202020204" pitchFamily="34" charset="0"/>
              <a:buChar char="•"/>
            </a:pPr>
            <a:r>
              <a:rPr lang="en-US" sz="2000">
                <a:latin typeface="Candara" panose="020E0502030303020204" charset="0"/>
                <a:cs typeface="Candara" panose="020E0502030303020204" charset="0"/>
              </a:rPr>
              <a:t>Develop cutting-edge VR/AR products that cater to diverse applications, from entertainment and education to healthcare and beyond.</a:t>
            </a:r>
            <a:endParaRPr lang="en-US" sz="2000">
              <a:latin typeface="Candara" panose="020E0502030303020204" charset="0"/>
              <a:cs typeface="Candara" panose="020E0502030303020204" charset="0"/>
            </a:endParaRPr>
          </a:p>
          <a:p>
            <a:pPr marL="342900" indent="-342900" algn="just">
              <a:buFont typeface="Arial" panose="020B0604020202020204" pitchFamily="34" charset="0"/>
              <a:buChar char="•"/>
            </a:pPr>
            <a:r>
              <a:rPr lang="en-US" sz="2000">
                <a:latin typeface="Candara" panose="020E0502030303020204" charset="0"/>
                <a:cs typeface="Candara" panose="020E0502030303020204" charset="0"/>
              </a:rPr>
              <a:t>Deliver unparalleled user experiences by blending technology with creativity, ensuring our solutions captivate and engage users on a profound level.</a:t>
            </a:r>
            <a:endParaRPr lang="en-US" sz="2000">
              <a:latin typeface="Candara" panose="020E0502030303020204" charset="0"/>
              <a:cs typeface="Candara" panose="020E0502030303020204" charset="0"/>
            </a:endParaRPr>
          </a:p>
          <a:p>
            <a:pPr marL="342900" indent="-342900" algn="just">
              <a:buFont typeface="Arial" panose="020B0604020202020204" pitchFamily="34" charset="0"/>
              <a:buChar char="•"/>
            </a:pPr>
            <a:r>
              <a:rPr lang="en-US" sz="2000">
                <a:latin typeface="Candara" panose="020E0502030303020204" charset="0"/>
                <a:cs typeface="Candara" panose="020E0502030303020204" charset="0"/>
              </a:rPr>
              <a:t>Foster a culture of continuous innovation within our teams, encouraging exploration of new technologies and pushing the boundaries of VR/AR possibilities.</a:t>
            </a:r>
            <a:endParaRPr lang="en-US" sz="2000">
              <a:latin typeface="Candara" panose="020E0502030303020204" charset="0"/>
              <a:cs typeface="Candara" panose="020E0502030303020204" charset="0"/>
            </a:endParaRPr>
          </a:p>
        </p:txBody>
      </p:sp>
      <p:pic>
        <p:nvPicPr>
          <p:cNvPr id="9" name="Picture 8" descr="pexels-sound-on-3761124-removebg-preview"/>
          <p:cNvPicPr>
            <a:picLocks noChangeAspect="1"/>
          </p:cNvPicPr>
          <p:nvPr/>
        </p:nvPicPr>
        <p:blipFill>
          <a:blip r:embed="rId3"/>
          <a:stretch>
            <a:fillRect/>
          </a:stretch>
        </p:blipFill>
        <p:spPr>
          <a:xfrm>
            <a:off x="8600440" y="305435"/>
            <a:ext cx="4010025" cy="56388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6050"/>
            <a:ext cx="9144000" cy="1972310"/>
          </a:xfrm>
        </p:spPr>
        <p:txBody>
          <a:bodyPr/>
          <a:lstStyle/>
          <a:p>
            <a:r>
              <a:rPr lang="en-US" sz="6600" dirty="0">
                <a:latin typeface="Cascadia Code" panose="020B0609020000020004" charset="0"/>
                <a:cs typeface="Cascadia Code" panose="020B0609020000020004" charset="0"/>
              </a:rPr>
              <a:t>Organizational</a:t>
            </a:r>
            <a:br>
              <a:rPr lang="en-US" sz="6600" dirty="0">
                <a:latin typeface="Cascadia Code" panose="020B0609020000020004" charset="0"/>
                <a:cs typeface="Cascadia Code" panose="020B0609020000020004" charset="0"/>
              </a:rPr>
            </a:br>
            <a:r>
              <a:rPr lang="en-US" sz="6600" dirty="0">
                <a:latin typeface="Cascadia Code" panose="020B0609020000020004" charset="0"/>
                <a:cs typeface="Cascadia Code" panose="020B0609020000020004" charset="0"/>
              </a:rPr>
              <a:t>Structure</a:t>
            </a:r>
            <a:endParaRPr lang="en-US" sz="6600" dirty="0">
              <a:latin typeface="Cascadia Code" panose="020B0609020000020004" charset="0"/>
              <a:cs typeface="Cascadia Code" panose="020B0609020000020004" charset="0"/>
            </a:endParaRPr>
          </a:p>
        </p:txBody>
      </p:sp>
      <p:pic>
        <p:nvPicPr>
          <p:cNvPr id="4" name="Picture 3" descr="dreamscape-labs-high-resolution-logo-black-transparent"/>
          <p:cNvPicPr>
            <a:picLocks noChangeAspect="1"/>
          </p:cNvPicPr>
          <p:nvPr/>
        </p:nvPicPr>
        <p:blipFill>
          <a:blip r:embed="rId2"/>
          <a:stretch>
            <a:fillRect/>
          </a:stretch>
        </p:blipFill>
        <p:spPr>
          <a:xfrm>
            <a:off x="10562590" y="70485"/>
            <a:ext cx="1557020" cy="1024890"/>
          </a:xfrm>
          <a:prstGeom prst="rect">
            <a:avLst/>
          </a:prstGeom>
        </p:spPr>
      </p:pic>
      <p:sp>
        <p:nvSpPr>
          <p:cNvPr id="6" name="Text Box 5"/>
          <p:cNvSpPr txBox="1"/>
          <p:nvPr/>
        </p:nvSpPr>
        <p:spPr>
          <a:xfrm>
            <a:off x="3903345" y="3235960"/>
            <a:ext cx="8115300" cy="3383915"/>
          </a:xfrm>
          <a:prstGeom prst="rect">
            <a:avLst/>
          </a:prstGeom>
          <a:noFill/>
        </p:spPr>
        <p:txBody>
          <a:bodyPr wrap="square" rtlCol="0">
            <a:noAutofit/>
          </a:bodyPr>
          <a:p>
            <a:pPr indent="0" algn="just">
              <a:buFont typeface="Arial" panose="020B0604020202020204" pitchFamily="34" charset="0"/>
              <a:buNone/>
            </a:pPr>
            <a:endParaRPr lang="en-US" sz="2000">
              <a:latin typeface="Candara" panose="020E0502030303020204" charset="0"/>
              <a:cs typeface="Candara" panose="020E0502030303020204" charset="0"/>
            </a:endParaRPr>
          </a:p>
          <a:p>
            <a:pPr marL="342900" indent="-342900" algn="just">
              <a:buFont typeface="Arial" panose="020B0604020202020204" pitchFamily="34" charset="0"/>
              <a:buChar char="•"/>
            </a:pPr>
            <a:r>
              <a:rPr lang="en-US" sz="2000">
                <a:latin typeface="Candara" panose="020E0502030303020204" charset="0"/>
                <a:cs typeface="Candara" panose="020E0502030303020204" charset="0"/>
              </a:rPr>
              <a:t>Being a small company, we embrace a simple and streamlined organizational structure, designed to foster innovation, clarity, and efficient decision-making.</a:t>
            </a:r>
            <a:endParaRPr lang="en-US" sz="2000">
              <a:latin typeface="Candara" panose="020E0502030303020204" charset="0"/>
              <a:cs typeface="Candara" panose="020E0502030303020204" charset="0"/>
            </a:endParaRPr>
          </a:p>
          <a:p>
            <a:pPr marL="342900" indent="-342900" algn="just">
              <a:buFont typeface="Arial" panose="020B0604020202020204" pitchFamily="34" charset="0"/>
              <a:buChar char="•"/>
            </a:pPr>
            <a:r>
              <a:rPr lang="en-US" sz="2000">
                <a:latin typeface="Candara" panose="020E0502030303020204" charset="0"/>
                <a:cs typeface="Candara" panose="020E0502030303020204" charset="0"/>
              </a:rPr>
              <a:t>The Simple Structure is characterized by a clear hierarchy and minimal layers of management, facilitating a straightforward flow of communication and decision-making.</a:t>
            </a:r>
            <a:endParaRPr lang="en-US" sz="2000">
              <a:latin typeface="Candara" panose="020E0502030303020204" charset="0"/>
              <a:cs typeface="Candara" panose="020E0502030303020204" charset="0"/>
            </a:endParaRPr>
          </a:p>
          <a:p>
            <a:pPr marL="342900" indent="-342900" algn="just">
              <a:buFont typeface="Arial" panose="020B0604020202020204" pitchFamily="34" charset="0"/>
              <a:buChar char="•"/>
            </a:pPr>
            <a:r>
              <a:rPr lang="en-US" sz="2000">
                <a:latin typeface="Candara" panose="020E0502030303020204" charset="0"/>
                <a:cs typeface="Candara" panose="020E0502030303020204" charset="0"/>
              </a:rPr>
              <a:t>This structure allows for quick responses to market changes and ensures a focus on our core competencies in VR and AR innovation.</a:t>
            </a:r>
            <a:endParaRPr lang="en-US" sz="2000">
              <a:latin typeface="Candara" panose="020E0502030303020204" charset="0"/>
              <a:cs typeface="Candara" panose="020E0502030303020204" charset="0"/>
            </a:endParaRPr>
          </a:p>
        </p:txBody>
      </p:sp>
      <p:sp>
        <p:nvSpPr>
          <p:cNvPr id="3" name="Text Box 2"/>
          <p:cNvSpPr txBox="1"/>
          <p:nvPr/>
        </p:nvSpPr>
        <p:spPr>
          <a:xfrm>
            <a:off x="3515995" y="2391410"/>
            <a:ext cx="5159375" cy="1219200"/>
          </a:xfrm>
          <a:prstGeom prst="rect">
            <a:avLst/>
          </a:prstGeom>
          <a:noFill/>
        </p:spPr>
        <p:txBody>
          <a:bodyPr wrap="square" rtlCol="0">
            <a:noAutofit/>
          </a:bodyPr>
          <a:p>
            <a:pPr algn="ctr"/>
            <a:r>
              <a:rPr lang="en-US" sz="3200">
                <a:latin typeface="Cascadia Code" panose="020B0609020000020004" charset="0"/>
                <a:cs typeface="Cascadia Code" panose="020B0609020000020004" charset="0"/>
              </a:rPr>
              <a:t>Simple Structure</a:t>
            </a:r>
            <a:endParaRPr lang="en-US" sz="3200">
              <a:latin typeface="Cascadia Code" panose="020B0609020000020004" charset="0"/>
              <a:cs typeface="Cascadia Code" panose="020B0609020000020004" charset="0"/>
            </a:endParaRPr>
          </a:p>
        </p:txBody>
      </p:sp>
      <p:graphicFrame>
        <p:nvGraphicFramePr>
          <p:cNvPr id="5" name="Object 4"/>
          <p:cNvGraphicFramePr/>
          <p:nvPr/>
        </p:nvGraphicFramePr>
        <p:xfrm>
          <a:off x="246380" y="3314065"/>
          <a:ext cx="3365500" cy="3306445"/>
        </p:xfrm>
        <a:graphic>
          <a:graphicData uri="http://schemas.openxmlformats.org/presentationml/2006/ole">
            <mc:AlternateContent xmlns:mc="http://schemas.openxmlformats.org/markup-compatibility/2006">
              <mc:Choice xmlns:v="urn:schemas-microsoft-com:vml" Requires="v">
                <p:oleObj spid="_x0000_s7" name="" r:id="rId3" imgW="4114800" imgH="4114800" progId="Paint.Picture">
                  <p:embed/>
                </p:oleObj>
              </mc:Choice>
              <mc:Fallback>
                <p:oleObj name="" r:id="rId3" imgW="4114800" imgH="4114800" progId="Paint.Picture">
                  <p:embed/>
                  <p:pic>
                    <p:nvPicPr>
                      <p:cNvPr id="0" name="Picture 6"/>
                      <p:cNvPicPr/>
                      <p:nvPr/>
                    </p:nvPicPr>
                    <p:blipFill>
                      <a:blip r:embed="rId4">
                        <a:grayscl/>
                      </a:blip>
                      <a:stretch>
                        <a:fillRect/>
                      </a:stretch>
                    </p:blipFill>
                    <p:spPr>
                      <a:xfrm>
                        <a:off x="246380" y="3314065"/>
                        <a:ext cx="3365500" cy="3306445"/>
                      </a:xfrm>
                      <a:prstGeom prst="rect">
                        <a:avLst/>
                      </a:prstGeom>
                      <a:ln>
                        <a:noFill/>
                      </a:ln>
                    </p:spPr>
                  </p:pic>
                </p:oleObj>
              </mc:Fallback>
            </mc:AlternateContent>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1120"/>
            <a:ext cx="9144000" cy="1148715"/>
          </a:xfrm>
        </p:spPr>
        <p:txBody>
          <a:bodyPr/>
          <a:lstStyle/>
          <a:p>
            <a:r>
              <a:rPr lang="en-US" sz="6600" dirty="0">
                <a:latin typeface="Cascadia Code" panose="020B0609020000020004" charset="0"/>
                <a:cs typeface="Cascadia Code" panose="020B0609020000020004" charset="0"/>
              </a:rPr>
              <a:t>Team Structure</a:t>
            </a:r>
            <a:endParaRPr lang="en-US" sz="6600" dirty="0">
              <a:latin typeface="Cascadia Code" panose="020B0609020000020004" charset="0"/>
              <a:cs typeface="Cascadia Code" panose="020B0609020000020004" charset="0"/>
            </a:endParaRPr>
          </a:p>
        </p:txBody>
      </p:sp>
      <p:pic>
        <p:nvPicPr>
          <p:cNvPr id="4" name="Picture 3" descr="dreamscape-labs-high-resolution-logo-black-transparent"/>
          <p:cNvPicPr>
            <a:picLocks noChangeAspect="1"/>
          </p:cNvPicPr>
          <p:nvPr/>
        </p:nvPicPr>
        <p:blipFill>
          <a:blip r:embed="rId2"/>
          <a:stretch>
            <a:fillRect/>
          </a:stretch>
        </p:blipFill>
        <p:spPr>
          <a:xfrm>
            <a:off x="10562590" y="70485"/>
            <a:ext cx="1557020" cy="1024890"/>
          </a:xfrm>
          <a:prstGeom prst="rect">
            <a:avLst/>
          </a:prstGeom>
        </p:spPr>
      </p:pic>
      <p:graphicFrame>
        <p:nvGraphicFramePr>
          <p:cNvPr id="17" name="Diagram 16"/>
          <p:cNvGraphicFramePr/>
          <p:nvPr/>
        </p:nvGraphicFramePr>
        <p:xfrm>
          <a:off x="210820" y="1597025"/>
          <a:ext cx="11819890" cy="47237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8590" y="240030"/>
            <a:ext cx="9144000" cy="1066165"/>
          </a:xfrm>
        </p:spPr>
        <p:txBody>
          <a:bodyPr/>
          <a:lstStyle/>
          <a:p>
            <a:r>
              <a:rPr lang="en-US" sz="6600" dirty="0">
                <a:latin typeface="Cascadia Code" panose="020B0609020000020004" charset="0"/>
                <a:cs typeface="Cascadia Code" panose="020B0609020000020004" charset="0"/>
              </a:rPr>
              <a:t>Management Team</a:t>
            </a:r>
            <a:endParaRPr lang="en-US" sz="6600" dirty="0">
              <a:latin typeface="Cascadia Code" panose="020B0609020000020004" charset="0"/>
              <a:cs typeface="Cascadia Code" panose="020B0609020000020004" charset="0"/>
            </a:endParaRPr>
          </a:p>
        </p:txBody>
      </p:sp>
      <p:pic>
        <p:nvPicPr>
          <p:cNvPr id="4" name="Picture 3" descr="dreamscape-labs-high-resolution-logo-black-transparent"/>
          <p:cNvPicPr>
            <a:picLocks noChangeAspect="1"/>
          </p:cNvPicPr>
          <p:nvPr/>
        </p:nvPicPr>
        <p:blipFill>
          <a:blip r:embed="rId2"/>
          <a:stretch>
            <a:fillRect/>
          </a:stretch>
        </p:blipFill>
        <p:spPr>
          <a:xfrm>
            <a:off x="10562590" y="70485"/>
            <a:ext cx="1557020" cy="1024890"/>
          </a:xfrm>
          <a:prstGeom prst="rect">
            <a:avLst/>
          </a:prstGeom>
        </p:spPr>
      </p:pic>
      <p:sp>
        <p:nvSpPr>
          <p:cNvPr id="3" name="Text Box 2"/>
          <p:cNvSpPr txBox="1"/>
          <p:nvPr/>
        </p:nvSpPr>
        <p:spPr>
          <a:xfrm>
            <a:off x="2461260" y="1660525"/>
            <a:ext cx="7269480" cy="460375"/>
          </a:xfrm>
          <a:prstGeom prst="rect">
            <a:avLst/>
          </a:prstGeom>
          <a:noFill/>
        </p:spPr>
        <p:txBody>
          <a:bodyPr wrap="square" rtlCol="0">
            <a:spAutoFit/>
          </a:bodyPr>
          <a:p>
            <a:pPr algn="ctr"/>
            <a:r>
              <a:rPr lang="en-US" sz="2400">
                <a:latin typeface="Candara" panose="020E0502030303020204" charset="0"/>
                <a:cs typeface="Candara" panose="020E0502030303020204" charset="0"/>
              </a:rPr>
              <a:t>Guiding Visionaries Behind Dreamscape</a:t>
            </a:r>
            <a:endParaRPr lang="en-US" sz="2400">
              <a:latin typeface="Candara" panose="020E0502030303020204" charset="0"/>
              <a:cs typeface="Candara" panose="020E0502030303020204" charset="0"/>
            </a:endParaRPr>
          </a:p>
        </p:txBody>
      </p:sp>
      <p:sp>
        <p:nvSpPr>
          <p:cNvPr id="5" name="Text Box 4"/>
          <p:cNvSpPr txBox="1"/>
          <p:nvPr/>
        </p:nvSpPr>
        <p:spPr>
          <a:xfrm>
            <a:off x="10198735" y="1818005"/>
            <a:ext cx="4064000" cy="368300"/>
          </a:xfrm>
          <a:prstGeom prst="rect">
            <a:avLst/>
          </a:prstGeom>
          <a:noFill/>
        </p:spPr>
        <p:txBody>
          <a:bodyPr wrap="square" rtlCol="0">
            <a:spAutoFit/>
          </a:bodyPr>
          <a:p>
            <a:endParaRPr lang="en-US"/>
          </a:p>
        </p:txBody>
      </p:sp>
      <p:pic>
        <p:nvPicPr>
          <p:cNvPr id="12" name="Picture 11" descr="WhatsApp Image 2024-01-06 at 20.28.24_89c54e56-modified"/>
          <p:cNvPicPr>
            <a:picLocks noChangeAspect="1"/>
          </p:cNvPicPr>
          <p:nvPr/>
        </p:nvPicPr>
        <p:blipFill>
          <a:blip r:embed="rId3"/>
          <a:stretch>
            <a:fillRect/>
          </a:stretch>
        </p:blipFill>
        <p:spPr>
          <a:xfrm>
            <a:off x="489585" y="2511425"/>
            <a:ext cx="1862455" cy="2487930"/>
          </a:xfrm>
          <a:prstGeom prst="rect">
            <a:avLst/>
          </a:prstGeom>
        </p:spPr>
      </p:pic>
      <p:pic>
        <p:nvPicPr>
          <p:cNvPr id="11" name="Picture 10" descr="WhatsApp Image 2024-01-06 at 19.47.36_83fbb680-modified(1)"/>
          <p:cNvPicPr>
            <a:picLocks noChangeAspect="1"/>
          </p:cNvPicPr>
          <p:nvPr/>
        </p:nvPicPr>
        <p:blipFill>
          <a:blip r:embed="rId4"/>
          <a:stretch>
            <a:fillRect/>
          </a:stretch>
        </p:blipFill>
        <p:spPr>
          <a:xfrm>
            <a:off x="2827655" y="3963035"/>
            <a:ext cx="1861820" cy="2489200"/>
          </a:xfrm>
          <a:prstGeom prst="rect">
            <a:avLst/>
          </a:prstGeom>
        </p:spPr>
      </p:pic>
      <p:pic>
        <p:nvPicPr>
          <p:cNvPr id="14" name="Picture 13" descr="Untitled design(1)-modified"/>
          <p:cNvPicPr>
            <a:picLocks noChangeAspect="1"/>
          </p:cNvPicPr>
          <p:nvPr/>
        </p:nvPicPr>
        <p:blipFill>
          <a:blip r:embed="rId5"/>
          <a:stretch>
            <a:fillRect/>
          </a:stretch>
        </p:blipFill>
        <p:spPr>
          <a:xfrm>
            <a:off x="5165090" y="2506980"/>
            <a:ext cx="1861820" cy="2489835"/>
          </a:xfrm>
          <a:prstGeom prst="rect">
            <a:avLst/>
          </a:prstGeom>
        </p:spPr>
      </p:pic>
      <p:pic>
        <p:nvPicPr>
          <p:cNvPr id="15" name="Picture 14" descr="Untitled design(2)-modified"/>
          <p:cNvPicPr>
            <a:picLocks noChangeAspect="1"/>
          </p:cNvPicPr>
          <p:nvPr/>
        </p:nvPicPr>
        <p:blipFill>
          <a:blip r:embed="rId6"/>
          <a:stretch>
            <a:fillRect/>
          </a:stretch>
        </p:blipFill>
        <p:spPr>
          <a:xfrm>
            <a:off x="7513955" y="3963035"/>
            <a:ext cx="1861820" cy="2490470"/>
          </a:xfrm>
          <a:prstGeom prst="rect">
            <a:avLst/>
          </a:prstGeom>
        </p:spPr>
      </p:pic>
      <p:pic>
        <p:nvPicPr>
          <p:cNvPr id="16" name="Picture 15" descr="WhatsApp Image 2024-01-06 at 19.40.50_83ae03ab-modified"/>
          <p:cNvPicPr>
            <a:picLocks noChangeAspect="1"/>
          </p:cNvPicPr>
          <p:nvPr/>
        </p:nvPicPr>
        <p:blipFill>
          <a:blip r:embed="rId7"/>
          <a:stretch>
            <a:fillRect/>
          </a:stretch>
        </p:blipFill>
        <p:spPr>
          <a:xfrm>
            <a:off x="9862820" y="2509520"/>
            <a:ext cx="1862455" cy="2487295"/>
          </a:xfrm>
          <a:prstGeom prst="rect">
            <a:avLst/>
          </a:prstGeom>
        </p:spPr>
      </p:pic>
      <p:sp>
        <p:nvSpPr>
          <p:cNvPr id="17" name="Text Box 16"/>
          <p:cNvSpPr txBox="1"/>
          <p:nvPr/>
        </p:nvSpPr>
        <p:spPr>
          <a:xfrm>
            <a:off x="229870" y="5098415"/>
            <a:ext cx="2282825" cy="645160"/>
          </a:xfrm>
          <a:prstGeom prst="rect">
            <a:avLst/>
          </a:prstGeom>
          <a:noFill/>
        </p:spPr>
        <p:txBody>
          <a:bodyPr wrap="square" rtlCol="0">
            <a:spAutoFit/>
          </a:bodyPr>
          <a:p>
            <a:pPr algn="ctr"/>
            <a:r>
              <a:rPr lang="en-US">
                <a:latin typeface="Cascadia Code SemiLight" panose="020B0609020000020004" charset="0"/>
                <a:cs typeface="Cascadia Code SemiLight" panose="020B0609020000020004" charset="0"/>
              </a:rPr>
              <a:t>Muhammad</a:t>
            </a:r>
            <a:endParaRPr lang="en-US">
              <a:latin typeface="Cascadia Code SemiLight" panose="020B0609020000020004" charset="0"/>
              <a:cs typeface="Cascadia Code SemiLight" panose="020B0609020000020004" charset="0"/>
            </a:endParaRPr>
          </a:p>
          <a:p>
            <a:pPr algn="ctr"/>
            <a:r>
              <a:rPr lang="en-US">
                <a:latin typeface="Cascadia Code SemiLight" panose="020B0609020000020004" charset="0"/>
                <a:cs typeface="Cascadia Code SemiLight" panose="020B0609020000020004" charset="0"/>
              </a:rPr>
              <a:t>CEO</a:t>
            </a:r>
            <a:endParaRPr lang="en-US">
              <a:latin typeface="Cascadia Code SemiLight" panose="020B0609020000020004" charset="0"/>
              <a:cs typeface="Cascadia Code SemiLight" panose="020B0609020000020004" charset="0"/>
            </a:endParaRPr>
          </a:p>
        </p:txBody>
      </p:sp>
      <p:sp>
        <p:nvSpPr>
          <p:cNvPr id="18" name="Text Box 17"/>
          <p:cNvSpPr txBox="1"/>
          <p:nvPr/>
        </p:nvSpPr>
        <p:spPr>
          <a:xfrm>
            <a:off x="2616835" y="3109595"/>
            <a:ext cx="2282825" cy="645160"/>
          </a:xfrm>
          <a:prstGeom prst="rect">
            <a:avLst/>
          </a:prstGeom>
          <a:noFill/>
        </p:spPr>
        <p:txBody>
          <a:bodyPr wrap="square" rtlCol="0">
            <a:spAutoFit/>
          </a:bodyPr>
          <a:p>
            <a:pPr algn="ctr"/>
            <a:r>
              <a:rPr lang="en-US">
                <a:latin typeface="Cascadia Code SemiLight" panose="020B0609020000020004" charset="0"/>
                <a:cs typeface="Cascadia Code SemiLight" panose="020B0609020000020004" charset="0"/>
              </a:rPr>
              <a:t>Muzammil</a:t>
            </a:r>
            <a:endParaRPr lang="en-US">
              <a:latin typeface="Cascadia Code SemiLight" panose="020B0609020000020004" charset="0"/>
              <a:cs typeface="Cascadia Code SemiLight" panose="020B0609020000020004" charset="0"/>
            </a:endParaRPr>
          </a:p>
          <a:p>
            <a:pPr algn="ctr"/>
            <a:r>
              <a:rPr lang="en-US">
                <a:latin typeface="Cascadia Code SemiLight" panose="020B0609020000020004" charset="0"/>
                <a:cs typeface="Cascadia Code SemiLight" panose="020B0609020000020004" charset="0"/>
              </a:rPr>
              <a:t>CFO</a:t>
            </a:r>
            <a:endParaRPr lang="en-US">
              <a:latin typeface="Cascadia Code SemiLight" panose="020B0609020000020004" charset="0"/>
              <a:cs typeface="Cascadia Code SemiLight" panose="020B0609020000020004" charset="0"/>
            </a:endParaRPr>
          </a:p>
        </p:txBody>
      </p:sp>
      <p:sp>
        <p:nvSpPr>
          <p:cNvPr id="19" name="Text Box 18"/>
          <p:cNvSpPr txBox="1"/>
          <p:nvPr/>
        </p:nvSpPr>
        <p:spPr>
          <a:xfrm>
            <a:off x="4940935" y="5098415"/>
            <a:ext cx="2282825" cy="645160"/>
          </a:xfrm>
          <a:prstGeom prst="rect">
            <a:avLst/>
          </a:prstGeom>
          <a:noFill/>
        </p:spPr>
        <p:txBody>
          <a:bodyPr wrap="square" rtlCol="0">
            <a:spAutoFit/>
          </a:bodyPr>
          <a:p>
            <a:pPr algn="ctr"/>
            <a:r>
              <a:rPr lang="en-US">
                <a:latin typeface="Cascadia Code SemiLight" panose="020B0609020000020004" charset="0"/>
                <a:cs typeface="Cascadia Code SemiLight" panose="020B0609020000020004" charset="0"/>
              </a:rPr>
              <a:t>Ali</a:t>
            </a:r>
            <a:endParaRPr lang="en-US">
              <a:latin typeface="Cascadia Code SemiLight" panose="020B0609020000020004" charset="0"/>
              <a:cs typeface="Cascadia Code SemiLight" panose="020B0609020000020004" charset="0"/>
            </a:endParaRPr>
          </a:p>
          <a:p>
            <a:pPr algn="ctr"/>
            <a:r>
              <a:rPr lang="en-US">
                <a:latin typeface="Cascadia Code SemiLight" panose="020B0609020000020004" charset="0"/>
                <a:cs typeface="Cascadia Code SemiLight" panose="020B0609020000020004" charset="0"/>
              </a:rPr>
              <a:t>CTO</a:t>
            </a:r>
            <a:endParaRPr lang="en-US">
              <a:latin typeface="Cascadia Code SemiLight" panose="020B0609020000020004" charset="0"/>
              <a:cs typeface="Cascadia Code SemiLight" panose="020B0609020000020004" charset="0"/>
            </a:endParaRPr>
          </a:p>
        </p:txBody>
      </p:sp>
      <p:sp>
        <p:nvSpPr>
          <p:cNvPr id="20" name="Text Box 19"/>
          <p:cNvSpPr txBox="1"/>
          <p:nvPr/>
        </p:nvSpPr>
        <p:spPr>
          <a:xfrm>
            <a:off x="7303770" y="3109595"/>
            <a:ext cx="2282825" cy="645160"/>
          </a:xfrm>
          <a:prstGeom prst="rect">
            <a:avLst/>
          </a:prstGeom>
          <a:noFill/>
        </p:spPr>
        <p:txBody>
          <a:bodyPr wrap="square" rtlCol="0">
            <a:spAutoFit/>
          </a:bodyPr>
          <a:p>
            <a:pPr algn="ctr"/>
            <a:r>
              <a:rPr lang="en-US">
                <a:latin typeface="Cascadia Code SemiLight" panose="020B0609020000020004" charset="0"/>
                <a:cs typeface="Cascadia Code SemiLight" panose="020B0609020000020004" charset="0"/>
              </a:rPr>
              <a:t>Baseerat</a:t>
            </a:r>
            <a:endParaRPr lang="en-US">
              <a:latin typeface="Cascadia Code SemiLight" panose="020B0609020000020004" charset="0"/>
              <a:cs typeface="Cascadia Code SemiLight" panose="020B0609020000020004" charset="0"/>
            </a:endParaRPr>
          </a:p>
          <a:p>
            <a:pPr algn="ctr"/>
            <a:r>
              <a:rPr lang="en-US">
                <a:latin typeface="Cascadia Code SemiLight" panose="020B0609020000020004" charset="0"/>
                <a:cs typeface="Cascadia Code SemiLight" panose="020B0609020000020004" charset="0"/>
              </a:rPr>
              <a:t>CMO</a:t>
            </a:r>
            <a:endParaRPr lang="en-US">
              <a:latin typeface="Cascadia Code SemiLight" panose="020B0609020000020004" charset="0"/>
              <a:cs typeface="Cascadia Code SemiLight" panose="020B0609020000020004" charset="0"/>
            </a:endParaRPr>
          </a:p>
        </p:txBody>
      </p:sp>
      <p:sp>
        <p:nvSpPr>
          <p:cNvPr id="21" name="Text Box 20"/>
          <p:cNvSpPr txBox="1"/>
          <p:nvPr/>
        </p:nvSpPr>
        <p:spPr>
          <a:xfrm>
            <a:off x="9652000" y="4958080"/>
            <a:ext cx="2282825" cy="645160"/>
          </a:xfrm>
          <a:prstGeom prst="rect">
            <a:avLst/>
          </a:prstGeom>
          <a:noFill/>
        </p:spPr>
        <p:txBody>
          <a:bodyPr wrap="square" rtlCol="0">
            <a:spAutoFit/>
          </a:bodyPr>
          <a:p>
            <a:pPr algn="ctr"/>
            <a:r>
              <a:rPr lang="en-US">
                <a:latin typeface="Cascadia Code SemiLight" panose="020B0609020000020004" charset="0"/>
                <a:cs typeface="Cascadia Code SemiLight" panose="020B0609020000020004" charset="0"/>
              </a:rPr>
              <a:t>Aiza</a:t>
            </a:r>
            <a:endParaRPr lang="en-US">
              <a:latin typeface="Cascadia Code SemiLight" panose="020B0609020000020004" charset="0"/>
              <a:cs typeface="Cascadia Code SemiLight" panose="020B0609020000020004" charset="0"/>
            </a:endParaRPr>
          </a:p>
          <a:p>
            <a:pPr algn="ctr"/>
            <a:r>
              <a:rPr lang="en-US">
                <a:latin typeface="Cascadia Code SemiLight" panose="020B0609020000020004" charset="0"/>
                <a:cs typeface="Cascadia Code SemiLight" panose="020B0609020000020004" charset="0"/>
              </a:rPr>
              <a:t>CLO</a:t>
            </a:r>
            <a:endParaRPr lang="en-US">
              <a:latin typeface="Cascadia Code SemiLight" panose="020B0609020000020004" charset="0"/>
              <a:cs typeface="Cascadia Code SemiLight" panose="020B06090200000200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71120"/>
            <a:ext cx="9144000" cy="1461135"/>
          </a:xfrm>
        </p:spPr>
        <p:txBody>
          <a:bodyPr/>
          <a:lstStyle/>
          <a:p>
            <a:r>
              <a:rPr lang="en-US" sz="8000" dirty="0">
                <a:latin typeface="Cascadia Code" panose="020B0609020000020004" charset="0"/>
                <a:cs typeface="Cascadia Code" panose="020B0609020000020004" charset="0"/>
              </a:rPr>
              <a:t>Training Plan</a:t>
            </a:r>
            <a:endParaRPr lang="en-US" sz="8000" dirty="0">
              <a:latin typeface="Cascadia Code" panose="020B0609020000020004" charset="0"/>
              <a:cs typeface="Cascadia Code" panose="020B0609020000020004" charset="0"/>
            </a:endParaRPr>
          </a:p>
        </p:txBody>
      </p:sp>
      <p:pic>
        <p:nvPicPr>
          <p:cNvPr id="4" name="Picture 3" descr="dreamscape-labs-high-resolution-logo-black-transparent"/>
          <p:cNvPicPr>
            <a:picLocks noChangeAspect="1"/>
          </p:cNvPicPr>
          <p:nvPr/>
        </p:nvPicPr>
        <p:blipFill>
          <a:blip r:embed="rId2"/>
          <a:stretch>
            <a:fillRect/>
          </a:stretch>
        </p:blipFill>
        <p:spPr>
          <a:xfrm>
            <a:off x="10562590" y="71120"/>
            <a:ext cx="1557020" cy="1024890"/>
          </a:xfrm>
          <a:prstGeom prst="rect">
            <a:avLst/>
          </a:prstGeom>
        </p:spPr>
      </p:pic>
      <p:sp>
        <p:nvSpPr>
          <p:cNvPr id="6" name="Text Box 5"/>
          <p:cNvSpPr txBox="1"/>
          <p:nvPr/>
        </p:nvSpPr>
        <p:spPr>
          <a:xfrm>
            <a:off x="1036955" y="3657600"/>
            <a:ext cx="10118090" cy="2694305"/>
          </a:xfrm>
          <a:prstGeom prst="rect">
            <a:avLst/>
          </a:prstGeom>
          <a:noFill/>
        </p:spPr>
        <p:txBody>
          <a:bodyPr wrap="square" rtlCol="0">
            <a:noAutofit/>
          </a:bodyPr>
          <a:p>
            <a:pPr indent="0" algn="just">
              <a:buFont typeface="Arial" panose="020B0604020202020204" pitchFamily="34" charset="0"/>
              <a:buNone/>
            </a:pPr>
            <a:endParaRPr lang="en-US" sz="2000">
              <a:latin typeface="Candara" panose="020E0502030303020204" charset="0"/>
              <a:cs typeface="Candara" panose="020E0502030303020204" charset="0"/>
            </a:endParaRPr>
          </a:p>
          <a:p>
            <a:pPr indent="0" algn="l">
              <a:buFont typeface="Arial" panose="020B0604020202020204" pitchFamily="34" charset="0"/>
              <a:buNone/>
            </a:pPr>
            <a:r>
              <a:rPr lang="en-US" sz="2200" b="1">
                <a:latin typeface="Candara" panose="020E0502030303020204" charset="0"/>
                <a:cs typeface="Candara" panose="020E0502030303020204" charset="0"/>
              </a:rPr>
              <a:t>1. Technology Workshops:</a:t>
            </a:r>
            <a:r>
              <a:rPr lang="en-US" sz="2200">
                <a:latin typeface="Candara" panose="020E0502030303020204" charset="0"/>
                <a:cs typeface="Candara" panose="020E0502030303020204" charset="0"/>
              </a:rPr>
              <a:t> Regular workshops on the latest VR / AR technologies and development tools.</a:t>
            </a:r>
            <a:endParaRPr lang="en-US" sz="2200">
              <a:latin typeface="Candara" panose="020E0502030303020204" charset="0"/>
              <a:cs typeface="Candara" panose="020E0502030303020204" charset="0"/>
            </a:endParaRPr>
          </a:p>
          <a:p>
            <a:pPr indent="0" algn="l">
              <a:buFont typeface="Arial" panose="020B0604020202020204" pitchFamily="34" charset="0"/>
              <a:buNone/>
            </a:pPr>
            <a:r>
              <a:rPr lang="en-US" sz="2200" b="1">
                <a:latin typeface="Candara" panose="020E0502030303020204" charset="0"/>
                <a:cs typeface="Candara" panose="020E0502030303020204" charset="0"/>
              </a:rPr>
              <a:t>2. Cross-disciplinary Training: </a:t>
            </a:r>
            <a:r>
              <a:rPr lang="en-US" sz="2200">
                <a:latin typeface="Candara" panose="020E0502030303020204" charset="0"/>
                <a:cs typeface="Candara" panose="020E0502030303020204" charset="0"/>
              </a:rPr>
              <a:t>Programs to encourage a holistic understanding of the VR/AR landscape, fostering collaboration between different teams.</a:t>
            </a:r>
            <a:endParaRPr lang="en-US" sz="2200">
              <a:latin typeface="Candara" panose="020E0502030303020204" charset="0"/>
              <a:cs typeface="Candara" panose="020E0502030303020204" charset="0"/>
            </a:endParaRPr>
          </a:p>
          <a:p>
            <a:pPr indent="0" algn="l">
              <a:buFont typeface="Arial" panose="020B0604020202020204" pitchFamily="34" charset="0"/>
              <a:buNone/>
            </a:pPr>
            <a:r>
              <a:rPr lang="en-US" sz="2200" b="1">
                <a:latin typeface="Candara" panose="020E0502030303020204" charset="0"/>
                <a:cs typeface="Candara" panose="020E0502030303020204" charset="0"/>
              </a:rPr>
              <a:t>3. Industry Trends Updates:</a:t>
            </a:r>
            <a:r>
              <a:rPr lang="en-US" sz="2200">
                <a:latin typeface="Candara" panose="020E0502030303020204" charset="0"/>
                <a:cs typeface="Candara" panose="020E0502030303020204" charset="0"/>
              </a:rPr>
              <a:t> Continuous updates on industry trends, ensuring that our teams stay informed about the latest advancements.</a:t>
            </a:r>
            <a:endParaRPr lang="en-US" sz="2200">
              <a:latin typeface="Candara" panose="020E0502030303020204" charset="0"/>
              <a:cs typeface="Candara" panose="020E0502030303020204" charset="0"/>
            </a:endParaRPr>
          </a:p>
        </p:txBody>
      </p:sp>
      <p:sp>
        <p:nvSpPr>
          <p:cNvPr id="3" name="Text Box 2"/>
          <p:cNvSpPr txBox="1"/>
          <p:nvPr/>
        </p:nvSpPr>
        <p:spPr>
          <a:xfrm>
            <a:off x="2461260" y="1726565"/>
            <a:ext cx="7269480" cy="460375"/>
          </a:xfrm>
          <a:prstGeom prst="rect">
            <a:avLst/>
          </a:prstGeom>
          <a:noFill/>
        </p:spPr>
        <p:txBody>
          <a:bodyPr wrap="square" rtlCol="0">
            <a:spAutoFit/>
          </a:bodyPr>
          <a:p>
            <a:pPr algn="ctr"/>
            <a:r>
              <a:rPr lang="en-US" sz="2400">
                <a:latin typeface="Candara" panose="020E0502030303020204" charset="0"/>
                <a:cs typeface="Candara" panose="020E0502030303020204" charset="0"/>
              </a:rPr>
              <a:t>Nurturing Excellence Through Continuous Learning</a:t>
            </a:r>
            <a:endParaRPr lang="en-US" sz="2400">
              <a:latin typeface="Candara" panose="020E0502030303020204" charset="0"/>
              <a:cs typeface="Candara" panose="020E0502030303020204" charset="0"/>
            </a:endParaRPr>
          </a:p>
        </p:txBody>
      </p:sp>
      <p:sp>
        <p:nvSpPr>
          <p:cNvPr id="5" name="Text Box 4"/>
          <p:cNvSpPr txBox="1"/>
          <p:nvPr/>
        </p:nvSpPr>
        <p:spPr>
          <a:xfrm>
            <a:off x="10198735" y="1818005"/>
            <a:ext cx="4064000" cy="368300"/>
          </a:xfrm>
          <a:prstGeom prst="rect">
            <a:avLst/>
          </a:prstGeom>
          <a:noFill/>
        </p:spPr>
        <p:txBody>
          <a:bodyPr wrap="square" rtlCol="0">
            <a:spAutoFit/>
          </a:bodyPr>
          <a:p>
            <a:endParaRPr lang="en-US"/>
          </a:p>
        </p:txBody>
      </p:sp>
      <p:sp>
        <p:nvSpPr>
          <p:cNvPr id="7" name="Text Box 6"/>
          <p:cNvSpPr txBox="1"/>
          <p:nvPr/>
        </p:nvSpPr>
        <p:spPr>
          <a:xfrm>
            <a:off x="1115695" y="2607310"/>
            <a:ext cx="9961245" cy="1322070"/>
          </a:xfrm>
          <a:prstGeom prst="rect">
            <a:avLst/>
          </a:prstGeom>
          <a:noFill/>
        </p:spPr>
        <p:txBody>
          <a:bodyPr wrap="square" rtlCol="0">
            <a:spAutoFit/>
          </a:bodyPr>
          <a:p>
            <a:pPr algn="ctr"/>
            <a:r>
              <a:rPr lang="en-US" sz="2000" b="1">
                <a:latin typeface="Candara" panose="020E0502030303020204" charset="0"/>
                <a:cs typeface="Candara" panose="020E0502030303020204" charset="0"/>
                <a:sym typeface="+mn-ea"/>
              </a:rPr>
              <a:t>Our training initiatives encompass a range of programs tailored to enhance skills, encourage innovation, and ensure that our teams are equipped to deliver cutting-edge solutions.</a:t>
            </a:r>
            <a:endParaRPr lang="en-US" sz="2000" b="1">
              <a:latin typeface="Candara" panose="020E0502030303020204" charset="0"/>
              <a:cs typeface="Candara" panose="020E0502030303020204" charset="0"/>
            </a:endParaRPr>
          </a:p>
          <a:p>
            <a:pPr algn="ctr"/>
            <a:endParaRPr lang="en-US" sz="2000" b="1">
              <a:latin typeface="Candara" panose="020E0502030303020204" charset="0"/>
              <a:cs typeface="Candara" panose="020E050203030302020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60325"/>
            <a:ext cx="9144000" cy="1461135"/>
          </a:xfrm>
        </p:spPr>
        <p:txBody>
          <a:bodyPr/>
          <a:lstStyle/>
          <a:p>
            <a:r>
              <a:rPr lang="en-US" sz="8000" dirty="0">
                <a:latin typeface="Cascadia Code" panose="020B0609020000020004" charset="0"/>
                <a:cs typeface="Cascadia Code" panose="020B0609020000020004" charset="0"/>
              </a:rPr>
              <a:t>Financial Plan</a:t>
            </a:r>
            <a:endParaRPr lang="en-US" sz="8000" dirty="0">
              <a:latin typeface="Cascadia Code" panose="020B0609020000020004" charset="0"/>
              <a:cs typeface="Cascadia Code" panose="020B0609020000020004" charset="0"/>
            </a:endParaRPr>
          </a:p>
        </p:txBody>
      </p:sp>
      <p:pic>
        <p:nvPicPr>
          <p:cNvPr id="4" name="Picture 3" descr="dreamscape-labs-high-resolution-logo-black-transparent"/>
          <p:cNvPicPr>
            <a:picLocks noChangeAspect="1"/>
          </p:cNvPicPr>
          <p:nvPr/>
        </p:nvPicPr>
        <p:blipFill>
          <a:blip r:embed="rId2"/>
          <a:stretch>
            <a:fillRect/>
          </a:stretch>
        </p:blipFill>
        <p:spPr>
          <a:xfrm>
            <a:off x="10562590" y="70485"/>
            <a:ext cx="1557020" cy="1024890"/>
          </a:xfrm>
          <a:prstGeom prst="rect">
            <a:avLst/>
          </a:prstGeom>
        </p:spPr>
      </p:pic>
      <p:sp>
        <p:nvSpPr>
          <p:cNvPr id="6" name="Text Box 5"/>
          <p:cNvSpPr txBox="1"/>
          <p:nvPr/>
        </p:nvSpPr>
        <p:spPr>
          <a:xfrm>
            <a:off x="718185" y="3613785"/>
            <a:ext cx="6661785" cy="2694305"/>
          </a:xfrm>
          <a:prstGeom prst="rect">
            <a:avLst/>
          </a:prstGeom>
          <a:noFill/>
        </p:spPr>
        <p:txBody>
          <a:bodyPr wrap="square" rtlCol="0">
            <a:noAutofit/>
          </a:bodyPr>
          <a:p>
            <a:pPr indent="0" algn="just">
              <a:buFont typeface="Arial" panose="020B0604020202020204" pitchFamily="34" charset="0"/>
              <a:buNone/>
            </a:pPr>
            <a:r>
              <a:rPr lang="en-US" sz="2000" b="1">
                <a:latin typeface="Candara" panose="020E0502030303020204" charset="0"/>
                <a:cs typeface="Candara" panose="020E0502030303020204" charset="0"/>
              </a:rPr>
              <a:t>1. Initial Investment:</a:t>
            </a:r>
            <a:r>
              <a:rPr lang="en-US" sz="2000">
                <a:latin typeface="Candara" panose="020E0502030303020204" charset="0"/>
                <a:cs typeface="Candara" panose="020E0502030303020204" charset="0"/>
              </a:rPr>
              <a:t> A strategic investment of $30k distributed across research, development, and marketing initiatives.</a:t>
            </a:r>
            <a:endParaRPr lang="en-US" sz="2000">
              <a:latin typeface="Candara" panose="020E0502030303020204" charset="0"/>
              <a:cs typeface="Candara" panose="020E0502030303020204" charset="0"/>
            </a:endParaRPr>
          </a:p>
          <a:p>
            <a:pPr indent="0" algn="l">
              <a:buFont typeface="Arial" panose="020B0604020202020204" pitchFamily="34" charset="0"/>
              <a:buNone/>
            </a:pPr>
            <a:r>
              <a:rPr lang="en-US" sz="2000" b="1">
                <a:latin typeface="Candara" panose="020E0502030303020204" charset="0"/>
                <a:cs typeface="Candara" panose="020E0502030303020204" charset="0"/>
              </a:rPr>
              <a:t>2. Revenue Streams:</a:t>
            </a:r>
            <a:r>
              <a:rPr lang="en-US" sz="2000">
                <a:latin typeface="Candara" panose="020E0502030303020204" charset="0"/>
                <a:cs typeface="Candara" panose="020E0502030303020204" charset="0"/>
              </a:rPr>
              <a:t> Diverse revenue streams, including licensing VR/AR experiences, forming partnerships with businesses, and offering consulting services.</a:t>
            </a:r>
            <a:endParaRPr lang="en-US" sz="2000">
              <a:latin typeface="Candara" panose="020E0502030303020204" charset="0"/>
              <a:cs typeface="Candara" panose="020E0502030303020204" charset="0"/>
            </a:endParaRPr>
          </a:p>
          <a:p>
            <a:pPr indent="0" algn="l">
              <a:buFont typeface="Arial" panose="020B0604020202020204" pitchFamily="34" charset="0"/>
              <a:buNone/>
            </a:pPr>
            <a:r>
              <a:rPr lang="en-US" sz="2000" b="1">
                <a:latin typeface="Candara" panose="020E0502030303020204" charset="0"/>
                <a:cs typeface="Candara" panose="020E0502030303020204" charset="0"/>
              </a:rPr>
              <a:t>3. Projected Profit Margin:</a:t>
            </a:r>
            <a:r>
              <a:rPr lang="en-US" sz="2000">
                <a:latin typeface="Candara" panose="020E0502030303020204" charset="0"/>
                <a:cs typeface="Candara" panose="020E0502030303020204" charset="0"/>
              </a:rPr>
              <a:t> A projected profit margin of 30% by Year 3, indicating the sustainability and growth potential of Dreamscape Labs.</a:t>
            </a:r>
            <a:endParaRPr lang="en-US" sz="2000">
              <a:latin typeface="Candara" panose="020E0502030303020204" charset="0"/>
              <a:cs typeface="Candara" panose="020E0502030303020204" charset="0"/>
            </a:endParaRPr>
          </a:p>
        </p:txBody>
      </p:sp>
      <p:sp>
        <p:nvSpPr>
          <p:cNvPr id="3" name="Text Box 2"/>
          <p:cNvSpPr txBox="1"/>
          <p:nvPr/>
        </p:nvSpPr>
        <p:spPr>
          <a:xfrm>
            <a:off x="2461260" y="1726565"/>
            <a:ext cx="7269480" cy="460375"/>
          </a:xfrm>
          <a:prstGeom prst="rect">
            <a:avLst/>
          </a:prstGeom>
          <a:noFill/>
        </p:spPr>
        <p:txBody>
          <a:bodyPr wrap="square" rtlCol="0">
            <a:spAutoFit/>
          </a:bodyPr>
          <a:p>
            <a:pPr algn="ctr"/>
            <a:r>
              <a:rPr lang="en-US" sz="2400">
                <a:latin typeface="Candara" panose="020E0502030303020204" charset="0"/>
                <a:cs typeface="Candara" panose="020E0502030303020204" charset="0"/>
              </a:rPr>
              <a:t>Charting a Sustainable Path for Growth</a:t>
            </a:r>
            <a:endParaRPr lang="en-US" sz="2400">
              <a:latin typeface="Candara" panose="020E0502030303020204" charset="0"/>
              <a:cs typeface="Candara" panose="020E0502030303020204" charset="0"/>
            </a:endParaRPr>
          </a:p>
        </p:txBody>
      </p:sp>
      <p:sp>
        <p:nvSpPr>
          <p:cNvPr id="5" name="Text Box 4"/>
          <p:cNvSpPr txBox="1"/>
          <p:nvPr/>
        </p:nvSpPr>
        <p:spPr>
          <a:xfrm>
            <a:off x="10198735" y="1818005"/>
            <a:ext cx="4064000" cy="368300"/>
          </a:xfrm>
          <a:prstGeom prst="rect">
            <a:avLst/>
          </a:prstGeom>
          <a:noFill/>
        </p:spPr>
        <p:txBody>
          <a:bodyPr wrap="square" rtlCol="0">
            <a:spAutoFit/>
          </a:bodyPr>
          <a:p>
            <a:endParaRPr lang="en-US"/>
          </a:p>
        </p:txBody>
      </p:sp>
      <p:sp>
        <p:nvSpPr>
          <p:cNvPr id="7" name="Text Box 6"/>
          <p:cNvSpPr txBox="1"/>
          <p:nvPr/>
        </p:nvSpPr>
        <p:spPr>
          <a:xfrm>
            <a:off x="1115695" y="2299970"/>
            <a:ext cx="9961245" cy="922020"/>
          </a:xfrm>
          <a:prstGeom prst="rect">
            <a:avLst/>
          </a:prstGeom>
          <a:noFill/>
        </p:spPr>
        <p:txBody>
          <a:bodyPr wrap="square" rtlCol="0">
            <a:spAutoFit/>
          </a:bodyPr>
          <a:p>
            <a:pPr algn="ctr"/>
            <a:r>
              <a:rPr lang="en-US" b="1">
                <a:latin typeface="Candara" panose="020E0502030303020204" charset="0"/>
                <a:cs typeface="Candara" panose="020E0502030303020204" charset="0"/>
                <a:sym typeface="+mn-ea"/>
              </a:rPr>
              <a:t>The financial backbone of Dreamscape Labs is strategically crafted to ensure sustainability, innovation, and growth. Our financial plan encompasses a well-balanced allocation of resources to drive technological advancements and market presence.</a:t>
            </a:r>
            <a:endParaRPr lang="en-US" b="1">
              <a:latin typeface="Candara" panose="020E0502030303020204" charset="0"/>
              <a:cs typeface="Candara" panose="020E0502030303020204" charset="0"/>
              <a:sym typeface="+mn-ea"/>
            </a:endParaRPr>
          </a:p>
        </p:txBody>
      </p:sp>
      <p:pic>
        <p:nvPicPr>
          <p:cNvPr id="14" name="Picture 13" descr="Untitled_design_1_-removebg-preview"/>
          <p:cNvPicPr>
            <a:picLocks noChangeAspect="1"/>
          </p:cNvPicPr>
          <p:nvPr/>
        </p:nvPicPr>
        <p:blipFill>
          <a:blip r:embed="rId3"/>
          <a:stretch>
            <a:fillRect/>
          </a:stretch>
        </p:blipFill>
        <p:spPr>
          <a:xfrm>
            <a:off x="6953250" y="3149600"/>
            <a:ext cx="5166360" cy="387731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500">
        <p159:morph option="byObject"/>
      </p:transition>
    </mc:Choice>
    <mc:Fallback>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4786</Words>
  <Application>WPS Presentation</Application>
  <PresentationFormat>Widescreen</PresentationFormat>
  <Paragraphs>99</Paragraphs>
  <Slides>12</Slides>
  <Notes>0</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12</vt:i4>
      </vt:variant>
    </vt:vector>
  </HeadingPairs>
  <TitlesOfParts>
    <vt:vector size="25" baseType="lpstr">
      <vt:lpstr>Arial</vt:lpstr>
      <vt:lpstr>SimSun</vt:lpstr>
      <vt:lpstr>Wingdings</vt:lpstr>
      <vt:lpstr>Cascadia Code</vt:lpstr>
      <vt:lpstr>Candara</vt:lpstr>
      <vt:lpstr>Cascadia Code SemiLight</vt:lpstr>
      <vt:lpstr>Microsoft YaHei UI Light</vt:lpstr>
      <vt:lpstr>Microsoft YaHei</vt:lpstr>
      <vt:lpstr>Arial Unicode MS</vt:lpstr>
      <vt:lpstr>Calibri Light</vt:lpstr>
      <vt:lpstr>Calibri</vt:lpstr>
      <vt:lpstr>Office Theme</vt:lpstr>
      <vt:lpstr>Paint.Picture</vt:lpstr>
      <vt:lpstr>PowerPoint 演示文稿</vt:lpstr>
      <vt:lpstr>Dreamscape Labs</vt:lpstr>
      <vt:lpstr>Vision</vt:lpstr>
      <vt:lpstr>Objectives</vt:lpstr>
      <vt:lpstr>Organizational Structure</vt:lpstr>
      <vt:lpstr>Team Structure</vt:lpstr>
      <vt:lpstr>Management Team</vt:lpstr>
      <vt:lpstr>Training Plan</vt:lpstr>
      <vt:lpstr>Financial Plan</vt:lpstr>
      <vt:lpstr>Marketing Plan</vt:lpstr>
      <vt:lpstr>Expansion Plan</vt:lpstr>
      <vt:lpstr>Thank You for Joining the Vision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Muhammad</cp:lastModifiedBy>
  <cp:revision>18</cp:revision>
  <dcterms:created xsi:type="dcterms:W3CDTF">2024-01-05T17:42:00Z</dcterms:created>
  <dcterms:modified xsi:type="dcterms:W3CDTF">2024-01-10T07:26:34Z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C0DB4FB731954443A1E0E733D40CFD2D_11</vt:lpwstr>
  </property>
  <property fmtid="{D5CDD505-2E9C-101B-9397-08002B2CF9AE}" pid="3" name="KSOProductBuildVer">
    <vt:lpwstr>1033-12.2.0.13359</vt:lpwstr>
  </property>
</Properties>
</file>